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84" r:id="rId6"/>
    <p:sldId id="261" r:id="rId7"/>
    <p:sldId id="264" r:id="rId8"/>
    <p:sldId id="285" r:id="rId9"/>
    <p:sldId id="265" r:id="rId10"/>
    <p:sldId id="267" r:id="rId11"/>
    <p:sldId id="289" r:id="rId12"/>
    <p:sldId id="268" r:id="rId13"/>
    <p:sldId id="295" r:id="rId14"/>
    <p:sldId id="290" r:id="rId15"/>
    <p:sldId id="273" r:id="rId16"/>
    <p:sldId id="292" r:id="rId17"/>
    <p:sldId id="274" r:id="rId18"/>
    <p:sldId id="293" r:id="rId19"/>
    <p:sldId id="275" r:id="rId20"/>
    <p:sldId id="294" r:id="rId21"/>
    <p:sldId id="277" r:id="rId22"/>
    <p:sldId id="296" r:id="rId23"/>
    <p:sldId id="297" r:id="rId24"/>
    <p:sldId id="298" r:id="rId25"/>
    <p:sldId id="299" r:id="rId26"/>
    <p:sldId id="300" r:id="rId27"/>
    <p:sldId id="301" r:id="rId28"/>
    <p:sldId id="302" r:id="rId29"/>
    <p:sldId id="303" r:id="rId30"/>
    <p:sldId id="304" r:id="rId31"/>
    <p:sldId id="282" r:id="rId3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59"/>
    <p:restoredTop sz="94719"/>
  </p:normalViewPr>
  <p:slideViewPr>
    <p:cSldViewPr snapToGrid="0">
      <p:cViewPr varScale="1">
        <p:scale>
          <a:sx n="84" d="100"/>
          <a:sy n="84" d="100"/>
        </p:scale>
        <p:origin x="9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8/layout/LinedList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dirty="0"/>
            <a:t>Mi az </a:t>
          </a:r>
          <a:r>
            <a:rPr lang="hu-HU" b="1" i="0" dirty="0" err="1"/>
            <a:t>Amoebot</a:t>
          </a:r>
          <a:r>
            <a:rPr lang="hu-HU" b="1" i="0" dirty="0"/>
            <a:t> modell?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AF2289F8-FCF1-4347-93D5-66594D07E488}">
      <dgm:prSet/>
      <dgm:spPr/>
      <dgm:t>
        <a:bodyPr/>
        <a:lstStyle/>
        <a:p>
          <a:r>
            <a:rPr lang="hu-HU" b="0" i="0" dirty="0"/>
            <a:t>Az </a:t>
          </a:r>
          <a:r>
            <a:rPr lang="hu-HU" b="0" i="0" dirty="0" err="1"/>
            <a:t>Amoebot</a:t>
          </a:r>
          <a:r>
            <a:rPr lang="hu-HU" b="0" i="0" dirty="0"/>
            <a:t> modell egy olyan programozható anyagot alkalmazó rendszer, amely </a:t>
          </a:r>
          <a:r>
            <a:rPr lang="hu-HU" b="0" i="0" dirty="0" err="1"/>
            <a:t>nano</a:t>
          </a:r>
          <a:r>
            <a:rPr lang="hu-HU" b="0" i="0" dirty="0"/>
            <a:t>-robotokat használ az alakzatváltás és a mozgás végrehajtására.</a:t>
          </a:r>
          <a:endParaRPr lang="hu-HU" dirty="0"/>
        </a:p>
      </dgm:t>
    </dgm:pt>
    <dgm:pt modelId="{6B1E23A5-2EB8-8340-8B6E-D210BF2450C4}" type="parTrans" cxnId="{2CFACB02-AFBC-AC4E-BD47-C283614278B5}">
      <dgm:prSet/>
      <dgm:spPr/>
      <dgm:t>
        <a:bodyPr/>
        <a:lstStyle/>
        <a:p>
          <a:endParaRPr lang="hu-HU"/>
        </a:p>
      </dgm:t>
    </dgm:pt>
    <dgm:pt modelId="{BB338F84-231F-DE44-8456-4C4DB373C8EE}" type="sibTrans" cxnId="{2CFACB02-AFBC-AC4E-BD47-C283614278B5}">
      <dgm:prSet/>
      <dgm:spPr/>
      <dgm:t>
        <a:bodyPr/>
        <a:lstStyle/>
        <a:p>
          <a:endParaRPr lang="hu-HU"/>
        </a:p>
      </dgm:t>
    </dgm:pt>
    <dgm:pt modelId="{AC88B704-9239-7743-893A-CB84896211CC}">
      <dgm:prSet/>
      <dgm:spPr/>
      <dgm:t>
        <a:bodyPr/>
        <a:lstStyle/>
        <a:p>
          <a:r>
            <a:rPr lang="hu-HU" b="0" i="0" dirty="0"/>
            <a:t>Az </a:t>
          </a:r>
          <a:r>
            <a:rPr lang="hu-HU" b="0" i="0" dirty="0" err="1"/>
            <a:t>Amoebotok</a:t>
          </a:r>
          <a:r>
            <a:rPr lang="hu-HU" b="0" i="0" dirty="0"/>
            <a:t> célja, hogy képesek legyenek egymással kommunikálni és együttműködni, hogy létrehozzanak összetett mozgásokat és átrendeződéseket.</a:t>
          </a:r>
          <a:endParaRPr lang="hu-HU" dirty="0"/>
        </a:p>
      </dgm:t>
    </dgm:pt>
    <dgm:pt modelId="{4F3C6D50-4F88-8F43-9DA2-57C4308C3719}" type="parTrans" cxnId="{988C0B4F-7037-EE41-A47C-2FB14A10647E}">
      <dgm:prSet/>
      <dgm:spPr/>
      <dgm:t>
        <a:bodyPr/>
        <a:lstStyle/>
        <a:p>
          <a:endParaRPr lang="hu-HU"/>
        </a:p>
      </dgm:t>
    </dgm:pt>
    <dgm:pt modelId="{2977A841-8E93-D940-AAB3-17FAC0F569EF}" type="sibTrans" cxnId="{988C0B4F-7037-EE41-A47C-2FB14A10647E}">
      <dgm:prSet/>
      <dgm:spPr/>
      <dgm:t>
        <a:bodyPr/>
        <a:lstStyle/>
        <a:p>
          <a:endParaRPr lang="hu-HU"/>
        </a:p>
      </dgm:t>
    </dgm:pt>
    <dgm:pt modelId="{CB9041E3-B79A-2842-B862-0757ED9A4C6F}" type="pres">
      <dgm:prSet presAssocID="{D64E08AD-4307-114C-8E08-E2126B428EB4}" presName="vert0" presStyleCnt="0">
        <dgm:presLayoutVars>
          <dgm:dir/>
          <dgm:animOne val="branch"/>
          <dgm:animLvl val="lvl"/>
        </dgm:presLayoutVars>
      </dgm:prSet>
      <dgm:spPr/>
    </dgm:pt>
    <dgm:pt modelId="{0401B9ED-2540-FB49-A26A-8A25F6FC36D5}" type="pres">
      <dgm:prSet presAssocID="{715CA833-33D3-A649-A363-5BE3C0B03CFB}" presName="thickLine" presStyleLbl="alignNode1" presStyleIdx="0" presStyleCnt="1"/>
      <dgm:spPr/>
    </dgm:pt>
    <dgm:pt modelId="{13F39B74-2E7B-4245-B6A2-A2DA78C7D338}" type="pres">
      <dgm:prSet presAssocID="{715CA833-33D3-A649-A363-5BE3C0B03CFB}" presName="horz1" presStyleCnt="0"/>
      <dgm:spPr/>
    </dgm:pt>
    <dgm:pt modelId="{06770950-7906-2748-982D-C47256455174}" type="pres">
      <dgm:prSet presAssocID="{715CA833-33D3-A649-A363-5BE3C0B03CFB}" presName="tx1" presStyleLbl="revTx" presStyleIdx="0" presStyleCnt="3"/>
      <dgm:spPr/>
    </dgm:pt>
    <dgm:pt modelId="{A89FA45E-1330-504F-98D1-7463C4A7C195}" type="pres">
      <dgm:prSet presAssocID="{715CA833-33D3-A649-A363-5BE3C0B03CFB}" presName="vert1" presStyleCnt="0"/>
      <dgm:spPr/>
    </dgm:pt>
    <dgm:pt modelId="{F24ED24F-3ED5-6143-A650-ED17A0640602}" type="pres">
      <dgm:prSet presAssocID="{AF2289F8-FCF1-4347-93D5-66594D07E488}" presName="vertSpace2a" presStyleCnt="0"/>
      <dgm:spPr/>
    </dgm:pt>
    <dgm:pt modelId="{DD85BA63-812D-E04C-8AEC-4D7484E12F5F}" type="pres">
      <dgm:prSet presAssocID="{AF2289F8-FCF1-4347-93D5-66594D07E488}" presName="horz2" presStyleCnt="0"/>
      <dgm:spPr/>
    </dgm:pt>
    <dgm:pt modelId="{18334A18-ED8E-324C-BC00-D1ECEE104FAC}" type="pres">
      <dgm:prSet presAssocID="{AF2289F8-FCF1-4347-93D5-66594D07E488}" presName="horzSpace2" presStyleCnt="0"/>
      <dgm:spPr/>
    </dgm:pt>
    <dgm:pt modelId="{F77472A4-9397-A24D-A45D-A83C24A00209}" type="pres">
      <dgm:prSet presAssocID="{AF2289F8-FCF1-4347-93D5-66594D07E488}" presName="tx2" presStyleLbl="revTx" presStyleIdx="1" presStyleCnt="3"/>
      <dgm:spPr/>
    </dgm:pt>
    <dgm:pt modelId="{59283531-E3A1-2149-9D7A-AB32112938CA}" type="pres">
      <dgm:prSet presAssocID="{AF2289F8-FCF1-4347-93D5-66594D07E488}" presName="vert2" presStyleCnt="0"/>
      <dgm:spPr/>
    </dgm:pt>
    <dgm:pt modelId="{27E3901B-4302-184D-A485-61743BF09604}" type="pres">
      <dgm:prSet presAssocID="{AF2289F8-FCF1-4347-93D5-66594D07E488}" presName="thinLine2b" presStyleLbl="callout" presStyleIdx="0" presStyleCnt="2"/>
      <dgm:spPr/>
    </dgm:pt>
    <dgm:pt modelId="{20D4AF93-88E2-A84B-8155-958F5A2ED348}" type="pres">
      <dgm:prSet presAssocID="{AF2289F8-FCF1-4347-93D5-66594D07E488}" presName="vertSpace2b" presStyleCnt="0"/>
      <dgm:spPr/>
    </dgm:pt>
    <dgm:pt modelId="{AB930803-C66A-F445-9487-956E2F951B92}" type="pres">
      <dgm:prSet presAssocID="{AC88B704-9239-7743-893A-CB84896211CC}" presName="horz2" presStyleCnt="0"/>
      <dgm:spPr/>
    </dgm:pt>
    <dgm:pt modelId="{543D1B0E-008F-F841-9D29-586C95ECC4A0}" type="pres">
      <dgm:prSet presAssocID="{AC88B704-9239-7743-893A-CB84896211CC}" presName="horzSpace2" presStyleCnt="0"/>
      <dgm:spPr/>
    </dgm:pt>
    <dgm:pt modelId="{8B76FE4B-D664-4546-94A9-E35B0DF00982}" type="pres">
      <dgm:prSet presAssocID="{AC88B704-9239-7743-893A-CB84896211CC}" presName="tx2" presStyleLbl="revTx" presStyleIdx="2" presStyleCnt="3"/>
      <dgm:spPr/>
    </dgm:pt>
    <dgm:pt modelId="{D6182CC4-D2B0-7440-B143-67781767C3BF}" type="pres">
      <dgm:prSet presAssocID="{AC88B704-9239-7743-893A-CB84896211CC}" presName="vert2" presStyleCnt="0"/>
      <dgm:spPr/>
    </dgm:pt>
    <dgm:pt modelId="{2D51BD03-9F21-FD48-A4D1-50A18383AF04}" type="pres">
      <dgm:prSet presAssocID="{AC88B704-9239-7743-893A-CB84896211CC}" presName="thinLine2b" presStyleLbl="callout" presStyleIdx="1" presStyleCnt="2"/>
      <dgm:spPr/>
    </dgm:pt>
    <dgm:pt modelId="{DDD986CD-735B-3C43-8F30-0F6542891C48}" type="pres">
      <dgm:prSet presAssocID="{AC88B704-9239-7743-893A-CB84896211CC}" presName="vertSpace2b" presStyleCnt="0"/>
      <dgm:spPr/>
    </dgm:pt>
  </dgm:ptLst>
  <dgm:cxnLst>
    <dgm:cxn modelId="{2CFACB02-AFBC-AC4E-BD47-C283614278B5}" srcId="{715CA833-33D3-A649-A363-5BE3C0B03CFB}" destId="{AF2289F8-FCF1-4347-93D5-66594D07E488}" srcOrd="0" destOrd="0" parTransId="{6B1E23A5-2EB8-8340-8B6E-D210BF2450C4}" sibTransId="{BB338F84-231F-DE44-8456-4C4DB373C8EE}"/>
    <dgm:cxn modelId="{C9ABB914-61F1-A843-8C23-53AC31D39773}" type="presOf" srcId="{715CA833-33D3-A649-A363-5BE3C0B03CFB}" destId="{06770950-7906-2748-982D-C47256455174}" srcOrd="0" destOrd="0" presId="urn:microsoft.com/office/officeart/2008/layout/LinedList"/>
    <dgm:cxn modelId="{988C0B4F-7037-EE41-A47C-2FB14A10647E}" srcId="{715CA833-33D3-A649-A363-5BE3C0B03CFB}" destId="{AC88B704-9239-7743-893A-CB84896211CC}" srcOrd="1" destOrd="0" parTransId="{4F3C6D50-4F88-8F43-9DA2-57C4308C3719}" sibTransId="{2977A841-8E93-D940-AAB3-17FAC0F569EF}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F6397859-AE43-D846-82C4-BE3E84468D8B}" type="presOf" srcId="{D64E08AD-4307-114C-8E08-E2126B428EB4}" destId="{CB9041E3-B79A-2842-B862-0757ED9A4C6F}" srcOrd="0" destOrd="0" presId="urn:microsoft.com/office/officeart/2008/layout/LinedList"/>
    <dgm:cxn modelId="{821874A7-844B-CC43-B7C3-8434090F81A7}" type="presOf" srcId="{AC88B704-9239-7743-893A-CB84896211CC}" destId="{8B76FE4B-D664-4546-94A9-E35B0DF00982}" srcOrd="0" destOrd="0" presId="urn:microsoft.com/office/officeart/2008/layout/LinedList"/>
    <dgm:cxn modelId="{673B1AC5-0184-8E4B-B5D3-7FBB4E7CC7AF}" type="presOf" srcId="{AF2289F8-FCF1-4347-93D5-66594D07E488}" destId="{F77472A4-9397-A24D-A45D-A83C24A00209}" srcOrd="0" destOrd="0" presId="urn:microsoft.com/office/officeart/2008/layout/LinedList"/>
    <dgm:cxn modelId="{4746EB06-923D-064F-9363-B90D4389D118}" type="presParOf" srcId="{CB9041E3-B79A-2842-B862-0757ED9A4C6F}" destId="{0401B9ED-2540-FB49-A26A-8A25F6FC36D5}" srcOrd="0" destOrd="0" presId="urn:microsoft.com/office/officeart/2008/layout/LinedList"/>
    <dgm:cxn modelId="{78983CB8-BDBD-2449-9BD3-A7D9D5C2F308}" type="presParOf" srcId="{CB9041E3-B79A-2842-B862-0757ED9A4C6F}" destId="{13F39B74-2E7B-4245-B6A2-A2DA78C7D338}" srcOrd="1" destOrd="0" presId="urn:microsoft.com/office/officeart/2008/layout/LinedList"/>
    <dgm:cxn modelId="{090C8EB4-964E-1144-BFBD-7328A1854A07}" type="presParOf" srcId="{13F39B74-2E7B-4245-B6A2-A2DA78C7D338}" destId="{06770950-7906-2748-982D-C47256455174}" srcOrd="0" destOrd="0" presId="urn:microsoft.com/office/officeart/2008/layout/LinedList"/>
    <dgm:cxn modelId="{75D80058-CD70-4940-AA69-A0D50827C5F6}" type="presParOf" srcId="{13F39B74-2E7B-4245-B6A2-A2DA78C7D338}" destId="{A89FA45E-1330-504F-98D1-7463C4A7C195}" srcOrd="1" destOrd="0" presId="urn:microsoft.com/office/officeart/2008/layout/LinedList"/>
    <dgm:cxn modelId="{C5E32082-00A7-3A40-8335-9C25B2F86DAE}" type="presParOf" srcId="{A89FA45E-1330-504F-98D1-7463C4A7C195}" destId="{F24ED24F-3ED5-6143-A650-ED17A0640602}" srcOrd="0" destOrd="0" presId="urn:microsoft.com/office/officeart/2008/layout/LinedList"/>
    <dgm:cxn modelId="{6E34A327-79F0-EB41-9863-C471B9A1907F}" type="presParOf" srcId="{A89FA45E-1330-504F-98D1-7463C4A7C195}" destId="{DD85BA63-812D-E04C-8AEC-4D7484E12F5F}" srcOrd="1" destOrd="0" presId="urn:microsoft.com/office/officeart/2008/layout/LinedList"/>
    <dgm:cxn modelId="{D3020529-8BE3-A141-B702-A4E4FF5A21BD}" type="presParOf" srcId="{DD85BA63-812D-E04C-8AEC-4D7484E12F5F}" destId="{18334A18-ED8E-324C-BC00-D1ECEE104FAC}" srcOrd="0" destOrd="0" presId="urn:microsoft.com/office/officeart/2008/layout/LinedList"/>
    <dgm:cxn modelId="{980B3E77-52F5-0C4B-BBD2-3B4527D5E848}" type="presParOf" srcId="{DD85BA63-812D-E04C-8AEC-4D7484E12F5F}" destId="{F77472A4-9397-A24D-A45D-A83C24A00209}" srcOrd="1" destOrd="0" presId="urn:microsoft.com/office/officeart/2008/layout/LinedList"/>
    <dgm:cxn modelId="{AF0CDA6E-0E31-074B-82D6-D70EE90F7C22}" type="presParOf" srcId="{DD85BA63-812D-E04C-8AEC-4D7484E12F5F}" destId="{59283531-E3A1-2149-9D7A-AB32112938CA}" srcOrd="2" destOrd="0" presId="urn:microsoft.com/office/officeart/2008/layout/LinedList"/>
    <dgm:cxn modelId="{15B02CB4-DC9E-2E4A-B8B5-F701005490AF}" type="presParOf" srcId="{A89FA45E-1330-504F-98D1-7463C4A7C195}" destId="{27E3901B-4302-184D-A485-61743BF09604}" srcOrd="2" destOrd="0" presId="urn:microsoft.com/office/officeart/2008/layout/LinedList"/>
    <dgm:cxn modelId="{050E1AAC-6CF6-0B4F-AA51-B3E0A0475C2A}" type="presParOf" srcId="{A89FA45E-1330-504F-98D1-7463C4A7C195}" destId="{20D4AF93-88E2-A84B-8155-958F5A2ED348}" srcOrd="3" destOrd="0" presId="urn:microsoft.com/office/officeart/2008/layout/LinedList"/>
    <dgm:cxn modelId="{CA24C946-C780-5F48-B3C0-45B744979B57}" type="presParOf" srcId="{A89FA45E-1330-504F-98D1-7463C4A7C195}" destId="{AB930803-C66A-F445-9487-956E2F951B92}" srcOrd="4" destOrd="0" presId="urn:microsoft.com/office/officeart/2008/layout/LinedList"/>
    <dgm:cxn modelId="{1FD2D159-BAB8-1E48-B4EB-B8996C53C5EA}" type="presParOf" srcId="{AB930803-C66A-F445-9487-956E2F951B92}" destId="{543D1B0E-008F-F841-9D29-586C95ECC4A0}" srcOrd="0" destOrd="0" presId="urn:microsoft.com/office/officeart/2008/layout/LinedList"/>
    <dgm:cxn modelId="{C50EB468-CA8D-4A48-A38F-EF421DB5F8F1}" type="presParOf" srcId="{AB930803-C66A-F445-9487-956E2F951B92}" destId="{8B76FE4B-D664-4546-94A9-E35B0DF00982}" srcOrd="1" destOrd="0" presId="urn:microsoft.com/office/officeart/2008/layout/LinedList"/>
    <dgm:cxn modelId="{1C368992-DFF3-DA42-9C62-17A4B606B774}" type="presParOf" srcId="{AB930803-C66A-F445-9487-956E2F951B92}" destId="{D6182CC4-D2B0-7440-B143-67781767C3BF}" srcOrd="2" destOrd="0" presId="urn:microsoft.com/office/officeart/2008/layout/LinedList"/>
    <dgm:cxn modelId="{2F69F47F-D899-E047-BE14-48C4C0BBB8E4}" type="presParOf" srcId="{A89FA45E-1330-504F-98D1-7463C4A7C195}" destId="{2D51BD03-9F21-FD48-A4D1-50A18383AF04}" srcOrd="5" destOrd="0" presId="urn:microsoft.com/office/officeart/2008/layout/LinedList"/>
    <dgm:cxn modelId="{A73E88C3-FF08-0442-B732-1F808FF2AD18}" type="presParOf" srcId="{A89FA45E-1330-504F-98D1-7463C4A7C195}" destId="{DDD986CD-735B-3C43-8F30-0F6542891C48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/>
            <a:t>Gördülés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320C4FCA-A3FC-0143-A715-05FD7F9BB93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 hatszöges </a:t>
          </a:r>
          <a:r>
            <a:rPr lang="hu-HU" b="0" i="0" u="none" dirty="0" err="1"/>
            <a:t>meta</a:t>
          </a:r>
          <a:r>
            <a:rPr lang="hu-HU" b="0" i="0" u="none"/>
            <a:t>-modulok lehetővé teszik a gördülést, amely különösen hasznos lehet, ha az </a:t>
          </a:r>
          <a:r>
            <a:rPr lang="hu-HU" b="0" i="0" u="none" dirty="0" err="1"/>
            <a:t>Amoebotoknak</a:t>
          </a:r>
          <a:r>
            <a:rPr lang="hu-HU" b="0" i="0" u="none" dirty="0"/>
            <a:t> nagy távolságot kell megtenniük gyorsan.</a:t>
          </a:r>
        </a:p>
      </dgm:t>
    </dgm:pt>
    <dgm:pt modelId="{1E5DF124-ACE9-954C-A159-4EDDC2B84FAD}" type="parTrans" cxnId="{CF443AD4-8824-3B41-8166-39FCABFE6B7E}">
      <dgm:prSet/>
      <dgm:spPr/>
      <dgm:t>
        <a:bodyPr/>
        <a:lstStyle/>
        <a:p>
          <a:endParaRPr lang="hu-HU"/>
        </a:p>
      </dgm:t>
    </dgm:pt>
    <dgm:pt modelId="{5BB9E17E-A990-834E-9971-9B2CC04554B4}" type="sibTrans" cxnId="{CF443AD4-8824-3B41-8166-39FCABFE6B7E}">
      <dgm:prSet/>
      <dgm:spPr/>
      <dgm:t>
        <a:bodyPr/>
        <a:lstStyle/>
        <a:p>
          <a:endParaRPr lang="hu-HU"/>
        </a:p>
      </dgm:t>
    </dgm:pt>
    <dgm:pt modelId="{4E58E76E-B476-594E-9CC6-4CA9CF6F930B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D4FDFA36-AA31-7A43-A3F1-D0A966D5FF4F}" type="pres">
      <dgm:prSet presAssocID="{715CA833-33D3-A649-A363-5BE3C0B03CFB}" presName="parentLin" presStyleCnt="0"/>
      <dgm:spPr/>
    </dgm:pt>
    <dgm:pt modelId="{052CF948-D6A5-864F-A03A-907FA096E58A}" type="pres">
      <dgm:prSet presAssocID="{715CA833-33D3-A649-A363-5BE3C0B03CFB}" presName="parentLeftMargin" presStyleLbl="node1" presStyleIdx="0" presStyleCnt="1"/>
      <dgm:spPr/>
    </dgm:pt>
    <dgm:pt modelId="{F4BDECBC-3E94-9A4E-9560-7A3325CF7B0B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6CC0D64-5409-3C46-82CE-71B2BBC11668}" type="pres">
      <dgm:prSet presAssocID="{715CA833-33D3-A649-A363-5BE3C0B03CFB}" presName="negativeSpace" presStyleCnt="0"/>
      <dgm:spPr/>
    </dgm:pt>
    <dgm:pt modelId="{BE1592B0-65E9-6145-A99A-E9C437A92B5B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67A24224-8F5F-BC4E-A526-40C9940AFC43}" type="presOf" srcId="{715CA833-33D3-A649-A363-5BE3C0B03CFB}" destId="{F4BDECBC-3E94-9A4E-9560-7A3325CF7B0B}" srcOrd="1" destOrd="0" presId="urn:microsoft.com/office/officeart/2005/8/layout/list1"/>
    <dgm:cxn modelId="{FAE11774-9C24-8948-A2C8-8DBC92DB097F}" type="presOf" srcId="{D64E08AD-4307-114C-8E08-E2126B428EB4}" destId="{4E58E76E-B476-594E-9CC6-4CA9CF6F930B}" srcOrd="0" destOrd="0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8E87C0AE-2172-6142-82F1-75836762D2BE}" type="presOf" srcId="{320C4FCA-A3FC-0143-A715-05FD7F9BB93E}" destId="{BE1592B0-65E9-6145-A99A-E9C437A92B5B}" srcOrd="0" destOrd="0" presId="urn:microsoft.com/office/officeart/2005/8/layout/list1"/>
    <dgm:cxn modelId="{C828BACF-3D64-B145-A691-E228DA6B8286}" type="presOf" srcId="{715CA833-33D3-A649-A363-5BE3C0B03CFB}" destId="{052CF948-D6A5-864F-A03A-907FA096E58A}" srcOrd="0" destOrd="0" presId="urn:microsoft.com/office/officeart/2005/8/layout/list1"/>
    <dgm:cxn modelId="{CF443AD4-8824-3B41-8166-39FCABFE6B7E}" srcId="{715CA833-33D3-A649-A363-5BE3C0B03CFB}" destId="{320C4FCA-A3FC-0143-A715-05FD7F9BB93E}" srcOrd="0" destOrd="0" parTransId="{1E5DF124-ACE9-954C-A159-4EDDC2B84FAD}" sibTransId="{5BB9E17E-A990-834E-9971-9B2CC04554B4}"/>
    <dgm:cxn modelId="{1171E497-2956-084D-9F74-7C919842D954}" type="presParOf" srcId="{4E58E76E-B476-594E-9CC6-4CA9CF6F930B}" destId="{D4FDFA36-AA31-7A43-A3F1-D0A966D5FF4F}" srcOrd="0" destOrd="0" presId="urn:microsoft.com/office/officeart/2005/8/layout/list1"/>
    <dgm:cxn modelId="{CCBBE424-9771-464E-A228-E56F1CBF1C45}" type="presParOf" srcId="{D4FDFA36-AA31-7A43-A3F1-D0A966D5FF4F}" destId="{052CF948-D6A5-864F-A03A-907FA096E58A}" srcOrd="0" destOrd="0" presId="urn:microsoft.com/office/officeart/2005/8/layout/list1"/>
    <dgm:cxn modelId="{E00FA2C5-0550-8C47-A3FE-FEFF877CA1E9}" type="presParOf" srcId="{D4FDFA36-AA31-7A43-A3F1-D0A966D5FF4F}" destId="{F4BDECBC-3E94-9A4E-9560-7A3325CF7B0B}" srcOrd="1" destOrd="0" presId="urn:microsoft.com/office/officeart/2005/8/layout/list1"/>
    <dgm:cxn modelId="{BD2D2857-623C-DA47-BBB3-7EBBF6C6D81C}" type="presParOf" srcId="{4E58E76E-B476-594E-9CC6-4CA9CF6F930B}" destId="{36CC0D64-5409-3C46-82CE-71B2BBC11668}" srcOrd="1" destOrd="0" presId="urn:microsoft.com/office/officeart/2005/8/layout/list1"/>
    <dgm:cxn modelId="{1CD5CDE3-EB17-2E49-BEE9-D508CE93E0FC}" type="presParOf" srcId="{4E58E76E-B476-594E-9CC6-4CA9CF6F930B}" destId="{BE1592B0-65E9-6145-A99A-E9C437A92B5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/>
            <a:t>Kúszás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72FEC598-B51A-3B49-AC6C-4D679C3A84C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Az </a:t>
          </a:r>
          <a:r>
            <a:rPr lang="hu-HU" b="0" i="0" u="none" dirty="0" err="1"/>
            <a:t>Amoebotok</a:t>
          </a:r>
          <a:r>
            <a:rPr lang="hu-HU" b="0" i="0" u="none" dirty="0"/>
            <a:t> képesek féregszerű mozgásra is, amely finomabb és rugalmasabb mozgásokat biztosít a komplex terepviszonyok leküzdésében.</a:t>
          </a:r>
        </a:p>
      </dgm:t>
    </dgm:pt>
    <dgm:pt modelId="{632C4CA4-D751-3C49-9B0E-812AA51C2CB7}" type="parTrans" cxnId="{9B7F0EA1-2B06-AD43-8B85-B7CCADF9764C}">
      <dgm:prSet/>
      <dgm:spPr/>
      <dgm:t>
        <a:bodyPr/>
        <a:lstStyle/>
        <a:p>
          <a:endParaRPr lang="hu-HU"/>
        </a:p>
      </dgm:t>
    </dgm:pt>
    <dgm:pt modelId="{61877992-E3D6-3142-9C10-203ECAE5E457}" type="sibTrans" cxnId="{9B7F0EA1-2B06-AD43-8B85-B7CCADF9764C}">
      <dgm:prSet/>
      <dgm:spPr/>
      <dgm:t>
        <a:bodyPr/>
        <a:lstStyle/>
        <a:p>
          <a:endParaRPr lang="hu-HU"/>
        </a:p>
      </dgm:t>
    </dgm:pt>
    <dgm:pt modelId="{641AFD77-894D-F743-8BF2-4DD1BBC201DD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7F4F352B-6134-024F-AB70-05FEBF8FB094}" type="pres">
      <dgm:prSet presAssocID="{715CA833-33D3-A649-A363-5BE3C0B03CFB}" presName="parentLin" presStyleCnt="0"/>
      <dgm:spPr/>
    </dgm:pt>
    <dgm:pt modelId="{A11BB1E6-8D66-C14F-9EB5-F7D9F739DF16}" type="pres">
      <dgm:prSet presAssocID="{715CA833-33D3-A649-A363-5BE3C0B03CFB}" presName="parentLeftMargin" presStyleLbl="node1" presStyleIdx="0" presStyleCnt="1"/>
      <dgm:spPr/>
    </dgm:pt>
    <dgm:pt modelId="{84463C3A-B5DA-1541-BC84-E7F3608798BC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E47AF0F-F169-3943-A7DF-CB730FA30AF2}" type="pres">
      <dgm:prSet presAssocID="{715CA833-33D3-A649-A363-5BE3C0B03CFB}" presName="negativeSpace" presStyleCnt="0"/>
      <dgm:spPr/>
    </dgm:pt>
    <dgm:pt modelId="{7C216841-2846-CC4A-87EC-CA6B05A27848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5E572D28-1812-C246-B86A-A5E3D255E57C}" type="presOf" srcId="{715CA833-33D3-A649-A363-5BE3C0B03CFB}" destId="{A11BB1E6-8D66-C14F-9EB5-F7D9F739DF16}" srcOrd="0" destOrd="0" presId="urn:microsoft.com/office/officeart/2005/8/layout/list1"/>
    <dgm:cxn modelId="{4E510F3E-2102-8A44-9D24-208FDDFCDA14}" type="presOf" srcId="{715CA833-33D3-A649-A363-5BE3C0B03CFB}" destId="{84463C3A-B5DA-1541-BC84-E7F3608798BC}" srcOrd="1" destOrd="0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FF04389F-A87B-4D44-9C5C-21CEC22981FD}" type="presOf" srcId="{D64E08AD-4307-114C-8E08-E2126B428EB4}" destId="{641AFD77-894D-F743-8BF2-4DD1BBC201DD}" srcOrd="0" destOrd="0" presId="urn:microsoft.com/office/officeart/2005/8/layout/list1"/>
    <dgm:cxn modelId="{9B7F0EA1-2B06-AD43-8B85-B7CCADF9764C}" srcId="{715CA833-33D3-A649-A363-5BE3C0B03CFB}" destId="{72FEC598-B51A-3B49-AC6C-4D679C3A84C2}" srcOrd="0" destOrd="0" parTransId="{632C4CA4-D751-3C49-9B0E-812AA51C2CB7}" sibTransId="{61877992-E3D6-3142-9C10-203ECAE5E457}"/>
    <dgm:cxn modelId="{2FF4E8BB-BE6A-C54D-B39B-04A51B25F929}" type="presOf" srcId="{72FEC598-B51A-3B49-AC6C-4D679C3A84C2}" destId="{7C216841-2846-CC4A-87EC-CA6B05A27848}" srcOrd="0" destOrd="0" presId="urn:microsoft.com/office/officeart/2005/8/layout/list1"/>
    <dgm:cxn modelId="{31B265D8-F0E5-0C40-9E10-6D5E940E4034}" type="presParOf" srcId="{641AFD77-894D-F743-8BF2-4DD1BBC201DD}" destId="{7F4F352B-6134-024F-AB70-05FEBF8FB094}" srcOrd="0" destOrd="0" presId="urn:microsoft.com/office/officeart/2005/8/layout/list1"/>
    <dgm:cxn modelId="{022B8DAA-BCF7-5542-B36E-9E15E2383F15}" type="presParOf" srcId="{7F4F352B-6134-024F-AB70-05FEBF8FB094}" destId="{A11BB1E6-8D66-C14F-9EB5-F7D9F739DF16}" srcOrd="0" destOrd="0" presId="urn:microsoft.com/office/officeart/2005/8/layout/list1"/>
    <dgm:cxn modelId="{21DB4EF7-36FB-1644-8C41-946EF7010442}" type="presParOf" srcId="{7F4F352B-6134-024F-AB70-05FEBF8FB094}" destId="{84463C3A-B5DA-1541-BC84-E7F3608798BC}" srcOrd="1" destOrd="0" presId="urn:microsoft.com/office/officeart/2005/8/layout/list1"/>
    <dgm:cxn modelId="{5615A93E-4E68-E943-8942-F9CDE33C6D9A}" type="presParOf" srcId="{641AFD77-894D-F743-8BF2-4DD1BBC201DD}" destId="{AE47AF0F-F169-3943-A7DF-CB730FA30AF2}" srcOrd="1" destOrd="0" presId="urn:microsoft.com/office/officeart/2005/8/layout/list1"/>
    <dgm:cxn modelId="{75BD753C-066A-8049-8A60-05DFA3BF089C}" type="presParOf" srcId="{641AFD77-894D-F743-8BF2-4DD1BBC201DD}" destId="{7C216841-2846-CC4A-87EC-CA6B05A2784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/>
            <a:t>Járás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40AFF292-DB60-624D-8FE9-B28FD970154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 járás mechanizmusa az ezerlábúak inspirálta lábmozgás, amely az </a:t>
          </a:r>
          <a:r>
            <a:rPr lang="hu-HU" b="0" i="0" u="none" dirty="0" err="1"/>
            <a:t>Amoebotok</a:t>
          </a:r>
          <a:r>
            <a:rPr lang="hu-HU" b="0" i="0" u="none" dirty="0"/>
            <a:t> számára lehetővé teszi a stabil mozgást és a nagyobb területek lefedését.</a:t>
          </a:r>
        </a:p>
      </dgm:t>
    </dgm:pt>
    <dgm:pt modelId="{ABA11388-9D76-BF41-A598-BE0B7245275B}" type="parTrans" cxnId="{DFB6BCD5-69D6-BF4D-916D-CAA39E977C66}">
      <dgm:prSet/>
      <dgm:spPr/>
      <dgm:t>
        <a:bodyPr/>
        <a:lstStyle/>
        <a:p>
          <a:endParaRPr lang="hu-HU"/>
        </a:p>
      </dgm:t>
    </dgm:pt>
    <dgm:pt modelId="{1DA226DE-0497-BF42-A125-47EED607E57A}" type="sibTrans" cxnId="{DFB6BCD5-69D6-BF4D-916D-CAA39E977C66}">
      <dgm:prSet/>
      <dgm:spPr/>
      <dgm:t>
        <a:bodyPr/>
        <a:lstStyle/>
        <a:p>
          <a:endParaRPr lang="hu-HU"/>
        </a:p>
      </dgm:t>
    </dgm:pt>
    <dgm:pt modelId="{BC1DF576-0793-A143-8545-7079C341ECB1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BEFC468E-40F0-5D41-82FC-D3BC929C6A81}" type="pres">
      <dgm:prSet presAssocID="{715CA833-33D3-A649-A363-5BE3C0B03CFB}" presName="parentLin" presStyleCnt="0"/>
      <dgm:spPr/>
    </dgm:pt>
    <dgm:pt modelId="{ECB8FE91-A3C4-C747-BFE2-61586E36B366}" type="pres">
      <dgm:prSet presAssocID="{715CA833-33D3-A649-A363-5BE3C0B03CFB}" presName="parentLeftMargin" presStyleLbl="node1" presStyleIdx="0" presStyleCnt="1"/>
      <dgm:spPr/>
    </dgm:pt>
    <dgm:pt modelId="{452CE074-DCC4-F34F-B795-02A722B7F199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D46A5E3E-251D-6541-8BDC-02735CF5C6F6}" type="pres">
      <dgm:prSet presAssocID="{715CA833-33D3-A649-A363-5BE3C0B03CFB}" presName="negativeSpace" presStyleCnt="0"/>
      <dgm:spPr/>
    </dgm:pt>
    <dgm:pt modelId="{305E49E9-B762-9349-AA7E-84D3DEE236F1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274CE506-D28C-FC4D-BCE3-1BBAC4A86B12}" type="presOf" srcId="{715CA833-33D3-A649-A363-5BE3C0B03CFB}" destId="{452CE074-DCC4-F34F-B795-02A722B7F199}" srcOrd="1" destOrd="0" presId="urn:microsoft.com/office/officeart/2005/8/layout/list1"/>
    <dgm:cxn modelId="{2CD5D124-137E-6D4E-A546-AEADA24C6BF7}" type="presOf" srcId="{715CA833-33D3-A649-A363-5BE3C0B03CFB}" destId="{ECB8FE91-A3C4-C747-BFE2-61586E36B366}" srcOrd="0" destOrd="0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3F22A2B6-4619-BB44-B1BD-A5D9E09A6681}" type="presOf" srcId="{D64E08AD-4307-114C-8E08-E2126B428EB4}" destId="{BC1DF576-0793-A143-8545-7079C341ECB1}" srcOrd="0" destOrd="0" presId="urn:microsoft.com/office/officeart/2005/8/layout/list1"/>
    <dgm:cxn modelId="{DFB6BCD5-69D6-BF4D-916D-CAA39E977C66}" srcId="{715CA833-33D3-A649-A363-5BE3C0B03CFB}" destId="{40AFF292-DB60-624D-8FE9-B28FD9701548}" srcOrd="0" destOrd="0" parTransId="{ABA11388-9D76-BF41-A598-BE0B7245275B}" sibTransId="{1DA226DE-0497-BF42-A125-47EED607E57A}"/>
    <dgm:cxn modelId="{831E42DA-C27E-6446-B6FB-396F26AB0466}" type="presOf" srcId="{40AFF292-DB60-624D-8FE9-B28FD9701548}" destId="{305E49E9-B762-9349-AA7E-84D3DEE236F1}" srcOrd="0" destOrd="0" presId="urn:microsoft.com/office/officeart/2005/8/layout/list1"/>
    <dgm:cxn modelId="{2F1B9490-E361-AC48-9D40-5495C0C7F3F2}" type="presParOf" srcId="{BC1DF576-0793-A143-8545-7079C341ECB1}" destId="{BEFC468E-40F0-5D41-82FC-D3BC929C6A81}" srcOrd="0" destOrd="0" presId="urn:microsoft.com/office/officeart/2005/8/layout/list1"/>
    <dgm:cxn modelId="{2913D2C3-9F92-FA4D-96AD-9EAE42F2701E}" type="presParOf" srcId="{BEFC468E-40F0-5D41-82FC-D3BC929C6A81}" destId="{ECB8FE91-A3C4-C747-BFE2-61586E36B366}" srcOrd="0" destOrd="0" presId="urn:microsoft.com/office/officeart/2005/8/layout/list1"/>
    <dgm:cxn modelId="{41601AC0-4CCA-1247-A531-139A4EC45E51}" type="presParOf" srcId="{BEFC468E-40F0-5D41-82FC-D3BC929C6A81}" destId="{452CE074-DCC4-F34F-B795-02A722B7F199}" srcOrd="1" destOrd="0" presId="urn:microsoft.com/office/officeart/2005/8/layout/list1"/>
    <dgm:cxn modelId="{BC1021B0-57C2-D44A-8D07-94B2DF0665E0}" type="presParOf" srcId="{BC1DF576-0793-A143-8545-7079C341ECB1}" destId="{D46A5E3E-251D-6541-8BDC-02735CF5C6F6}" srcOrd="1" destOrd="0" presId="urn:microsoft.com/office/officeart/2005/8/layout/list1"/>
    <dgm:cxn modelId="{CF343E4A-E3B8-1E4E-846A-9F423FEB5B73}" type="presParOf" srcId="{BC1DF576-0793-A143-8545-7079C341ECB1}" destId="{305E49E9-B762-9349-AA7E-84D3DEE236F1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/>
            <a:t>Stabil struktúra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F6543D56-F4AD-4845-9C5F-A66CF4A8454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Az </a:t>
          </a:r>
          <a:r>
            <a:rPr lang="hu-HU" b="0" i="0" u="none" dirty="0" err="1"/>
            <a:t>Amoebotok</a:t>
          </a:r>
          <a:r>
            <a:rPr lang="hu-HU" b="0" i="0" u="none" dirty="0"/>
            <a:t> képesek stabil struktúrákat kialakítani, amelyek lehetővé teszik különböző objektumok szállítását és mozgatását.</a:t>
          </a:r>
        </a:p>
      </dgm:t>
    </dgm:pt>
    <dgm:pt modelId="{22DF10B6-AE28-C048-87FB-88F02A97F7C5}" type="parTrans" cxnId="{30D34E7D-E286-274B-B0FD-E54D117DBA7D}">
      <dgm:prSet/>
      <dgm:spPr/>
      <dgm:t>
        <a:bodyPr/>
        <a:lstStyle/>
        <a:p>
          <a:endParaRPr lang="hu-HU"/>
        </a:p>
      </dgm:t>
    </dgm:pt>
    <dgm:pt modelId="{F58BEE87-0ADA-AF40-9E04-341205F3F2D3}" type="sibTrans" cxnId="{30D34E7D-E286-274B-B0FD-E54D117DBA7D}">
      <dgm:prSet/>
      <dgm:spPr/>
      <dgm:t>
        <a:bodyPr/>
        <a:lstStyle/>
        <a:p>
          <a:endParaRPr lang="hu-HU"/>
        </a:p>
      </dgm:t>
    </dgm:pt>
    <dgm:pt modelId="{29A97859-C034-F94C-9615-65368F2A70E9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E0127D64-7EE4-9F49-BF40-55D2C8C6892F}" type="pres">
      <dgm:prSet presAssocID="{715CA833-33D3-A649-A363-5BE3C0B03CFB}" presName="parentLin" presStyleCnt="0"/>
      <dgm:spPr/>
    </dgm:pt>
    <dgm:pt modelId="{0A4E2BF0-1998-CD48-BECB-4E1F3CB98AD9}" type="pres">
      <dgm:prSet presAssocID="{715CA833-33D3-A649-A363-5BE3C0B03CFB}" presName="parentLeftMargin" presStyleLbl="node1" presStyleIdx="0" presStyleCnt="1"/>
      <dgm:spPr/>
    </dgm:pt>
    <dgm:pt modelId="{EBA022B6-E211-F945-BC0A-177C049EB672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338BA65-6CE3-594D-A74A-5C7CD42F41DE}" type="pres">
      <dgm:prSet presAssocID="{715CA833-33D3-A649-A363-5BE3C0B03CFB}" presName="negativeSpace" presStyleCnt="0"/>
      <dgm:spPr/>
    </dgm:pt>
    <dgm:pt modelId="{7F83AE60-6D54-5043-B3D1-3861F0038260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CB762A00-BD38-B646-912D-A056695C1A1D}" type="presOf" srcId="{715CA833-33D3-A649-A363-5BE3C0B03CFB}" destId="{0A4E2BF0-1998-CD48-BECB-4E1F3CB98AD9}" srcOrd="0" destOrd="0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30D34E7D-E286-274B-B0FD-E54D117DBA7D}" srcId="{715CA833-33D3-A649-A363-5BE3C0B03CFB}" destId="{F6543D56-F4AD-4845-9C5F-A66CF4A84544}" srcOrd="0" destOrd="0" parTransId="{22DF10B6-AE28-C048-87FB-88F02A97F7C5}" sibTransId="{F58BEE87-0ADA-AF40-9E04-341205F3F2D3}"/>
    <dgm:cxn modelId="{A4C0EA92-533F-6B42-BC22-A4EEE5573B72}" type="presOf" srcId="{F6543D56-F4AD-4845-9C5F-A66CF4A84544}" destId="{7F83AE60-6D54-5043-B3D1-3861F0038260}" srcOrd="0" destOrd="0" presId="urn:microsoft.com/office/officeart/2005/8/layout/list1"/>
    <dgm:cxn modelId="{4329DD93-3BC8-C44F-BDF3-485124835AA2}" type="presOf" srcId="{D64E08AD-4307-114C-8E08-E2126B428EB4}" destId="{29A97859-C034-F94C-9615-65368F2A70E9}" srcOrd="0" destOrd="0" presId="urn:microsoft.com/office/officeart/2005/8/layout/list1"/>
    <dgm:cxn modelId="{489695D2-5E48-5244-B167-9DF39C2EF2C0}" type="presOf" srcId="{715CA833-33D3-A649-A363-5BE3C0B03CFB}" destId="{EBA022B6-E211-F945-BC0A-177C049EB672}" srcOrd="1" destOrd="0" presId="urn:microsoft.com/office/officeart/2005/8/layout/list1"/>
    <dgm:cxn modelId="{B9D0268C-5198-BD46-92A4-074470E0816E}" type="presParOf" srcId="{29A97859-C034-F94C-9615-65368F2A70E9}" destId="{E0127D64-7EE4-9F49-BF40-55D2C8C6892F}" srcOrd="0" destOrd="0" presId="urn:microsoft.com/office/officeart/2005/8/layout/list1"/>
    <dgm:cxn modelId="{16097822-D77A-9647-8E88-965E6B626B90}" type="presParOf" srcId="{E0127D64-7EE4-9F49-BF40-55D2C8C6892F}" destId="{0A4E2BF0-1998-CD48-BECB-4E1F3CB98AD9}" srcOrd="0" destOrd="0" presId="urn:microsoft.com/office/officeart/2005/8/layout/list1"/>
    <dgm:cxn modelId="{2718EC91-E420-BB4A-8062-0E4A96E94F98}" type="presParOf" srcId="{E0127D64-7EE4-9F49-BF40-55D2C8C6892F}" destId="{EBA022B6-E211-F945-BC0A-177C049EB672}" srcOrd="1" destOrd="0" presId="urn:microsoft.com/office/officeart/2005/8/layout/list1"/>
    <dgm:cxn modelId="{9B9DC304-7952-7E48-BB28-88FEA14AC0DE}" type="presParOf" srcId="{29A97859-C034-F94C-9615-65368F2A70E9}" destId="{6338BA65-6CE3-594D-A74A-5C7CD42F41DE}" srcOrd="1" destOrd="0" presId="urn:microsoft.com/office/officeart/2005/8/layout/list1"/>
    <dgm:cxn modelId="{BDE002A2-BE5B-8943-B686-C8C69C8B386C}" type="presParOf" srcId="{29A97859-C034-F94C-9615-65368F2A70E9}" destId="{7F83AE60-6D54-5043-B3D1-3861F0038260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10219952-868B-EF43-A233-7E703F6F4B4E}">
      <dgm:prSet/>
      <dgm:spPr/>
      <dgm:t>
        <a:bodyPr/>
        <a:lstStyle/>
        <a:p>
          <a:pPr>
            <a:buNone/>
          </a:pPr>
          <a:r>
            <a:rPr lang="hu-HU" b="1" dirty="0"/>
            <a:t>Python 3</a:t>
          </a:r>
          <a:r>
            <a:rPr lang="hu-HU" dirty="0"/>
            <a:t>: a projekt teljes egészében Python nyelven íródott, jól strukturált, objektumorientált felépítéssel.</a:t>
          </a:r>
          <a:endParaRPr lang="hu-HU" b="0" i="0" u="none" dirty="0"/>
        </a:p>
      </dgm:t>
    </dgm:pt>
    <dgm:pt modelId="{6C4B40D2-7BD9-5F46-9653-B2E457858984}" type="parTrans" cxnId="{9B903EC5-35AF-E144-A8B8-743C01DB865F}">
      <dgm:prSet/>
      <dgm:spPr/>
      <dgm:t>
        <a:bodyPr/>
        <a:lstStyle/>
        <a:p>
          <a:endParaRPr lang="hu-HU"/>
        </a:p>
      </dgm:t>
    </dgm:pt>
    <dgm:pt modelId="{5B91E11B-8D9B-8A42-814D-AD77EBD8A872}" type="sibTrans" cxnId="{9B903EC5-35AF-E144-A8B8-743C01DB865F}">
      <dgm:prSet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dirty="0"/>
            <a:t>Használt technológiák és struktúrák</a:t>
          </a:r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5F1DDA9C-EA34-4093-999B-98FA685FD8BA}">
      <dgm:prSet/>
      <dgm:spPr/>
      <dgm:t>
        <a:bodyPr/>
        <a:lstStyle/>
        <a:p>
          <a:pPr>
            <a:buNone/>
          </a:pPr>
          <a:r>
            <a:rPr lang="hu-HU" b="1"/>
            <a:t>Pygame</a:t>
          </a:r>
          <a:r>
            <a:rPr lang="hu-HU"/>
            <a:t>: a felhasználói felület, a vizualizáció és az animációk alapját adja. Az AntiAliasedDrawer osztály finom, élénk megjelenítést biztosít a rácspontok, élek és ágensek számára.</a:t>
          </a:r>
        </a:p>
      </dgm:t>
    </dgm:pt>
    <dgm:pt modelId="{F721988C-AAD9-44FF-B034-352B95432F0B}" type="parTrans" cxnId="{7A20FE49-3D3C-47CA-87EE-1CDF688F0431}">
      <dgm:prSet/>
      <dgm:spPr/>
      <dgm:t>
        <a:bodyPr/>
        <a:lstStyle/>
        <a:p>
          <a:endParaRPr lang="hu-HU"/>
        </a:p>
      </dgm:t>
    </dgm:pt>
    <dgm:pt modelId="{3CA81226-C6AF-4905-BDC9-9D88D412F61A}" type="sibTrans" cxnId="{7A20FE49-3D3C-47CA-87EE-1CDF688F0431}">
      <dgm:prSet/>
      <dgm:spPr/>
      <dgm:t>
        <a:bodyPr/>
        <a:lstStyle/>
        <a:p>
          <a:endParaRPr lang="hu-HU"/>
        </a:p>
      </dgm:t>
    </dgm:pt>
    <dgm:pt modelId="{EE1208B4-80E3-4E98-9AE6-84CF6EE49B58}">
      <dgm:prSet/>
      <dgm:spPr/>
      <dgm:t>
        <a:bodyPr/>
        <a:lstStyle/>
        <a:p>
          <a:pPr>
            <a:buNone/>
          </a:pPr>
          <a:r>
            <a:rPr lang="hu-HU" b="1" dirty="0" err="1"/>
            <a:t>Enum</a:t>
          </a:r>
          <a:r>
            <a:rPr lang="hu-HU" b="1" dirty="0"/>
            <a:t>-alapú állapotgép</a:t>
          </a:r>
          <a:r>
            <a:rPr lang="hu-HU" dirty="0"/>
            <a:t>: az </a:t>
          </a:r>
          <a:r>
            <a:rPr lang="hu-HU" dirty="0" err="1"/>
            <a:t>AmoebotState</a:t>
          </a:r>
          <a:r>
            <a:rPr lang="hu-HU" dirty="0"/>
            <a:t> és </a:t>
          </a:r>
          <a:r>
            <a:rPr lang="hu-HU" dirty="0" err="1"/>
            <a:t>BehaviorType</a:t>
          </a:r>
          <a:r>
            <a:rPr lang="hu-HU" dirty="0"/>
            <a:t> enumerációk segítségével az </a:t>
          </a:r>
          <a:r>
            <a:rPr lang="hu-HU" dirty="0" err="1"/>
            <a:t>amoebotok</a:t>
          </a:r>
          <a:r>
            <a:rPr lang="hu-HU" dirty="0"/>
            <a:t> állapotai (pl. INACTIVE, ACTIVE) és viselkedési típusai (pl. véletlenszerű, </a:t>
          </a:r>
          <a:r>
            <a:rPr lang="hu-HU" dirty="0" err="1"/>
            <a:t>célvezérelt</a:t>
          </a:r>
          <a:r>
            <a:rPr lang="hu-HU" dirty="0"/>
            <a:t>, intelligens) jól elkülönülnek és könnyen bővíthetők.</a:t>
          </a:r>
        </a:p>
      </dgm:t>
    </dgm:pt>
    <dgm:pt modelId="{92FACCB9-D92A-41B3-8206-EA6537107CA0}" type="parTrans" cxnId="{B0A0C5A2-B3BC-42B7-8E6D-6965B6C15CAE}">
      <dgm:prSet/>
      <dgm:spPr/>
      <dgm:t>
        <a:bodyPr/>
        <a:lstStyle/>
        <a:p>
          <a:endParaRPr lang="hu-HU"/>
        </a:p>
      </dgm:t>
    </dgm:pt>
    <dgm:pt modelId="{0F67917A-EC08-4FAE-A822-356D357E67ED}" type="sibTrans" cxnId="{B0A0C5A2-B3BC-42B7-8E6D-6965B6C15CAE}">
      <dgm:prSet/>
      <dgm:spPr/>
      <dgm:t>
        <a:bodyPr/>
        <a:lstStyle/>
        <a:p>
          <a:endParaRPr lang="hu-HU"/>
        </a:p>
      </dgm:t>
    </dgm:pt>
    <dgm:pt modelId="{9FDDD9F9-25A6-4234-85F7-160940DFD3A5}">
      <dgm:prSet/>
      <dgm:spPr/>
      <dgm:t>
        <a:bodyPr/>
        <a:lstStyle/>
        <a:p>
          <a:pPr>
            <a:buNone/>
          </a:pPr>
          <a:r>
            <a:rPr lang="hu-HU" b="1" dirty="0"/>
            <a:t>Modularitás és szétválasztás</a:t>
          </a:r>
          <a:r>
            <a:rPr lang="hu-HU" dirty="0"/>
            <a:t>: a kód különálló modulokra tagolt (pl. </a:t>
          </a:r>
          <a:r>
            <a:rPr lang="hu-HU" dirty="0" err="1"/>
            <a:t>behaviors</a:t>
          </a:r>
          <a:r>
            <a:rPr lang="hu-HU" dirty="0"/>
            <a:t>, </a:t>
          </a:r>
          <a:r>
            <a:rPr lang="hu-HU" dirty="0" err="1"/>
            <a:t>config</a:t>
          </a:r>
          <a:r>
            <a:rPr lang="hu-HU" dirty="0"/>
            <a:t>, </a:t>
          </a:r>
          <a:r>
            <a:rPr lang="hu-HU" dirty="0" err="1"/>
            <a:t>drawer</a:t>
          </a:r>
          <a:r>
            <a:rPr lang="hu-HU" dirty="0"/>
            <a:t>), így a viselkedések, konfigurációs értékek és grafikai elemek függetlenül fejleszthetők.</a:t>
          </a:r>
        </a:p>
      </dgm:t>
    </dgm:pt>
    <dgm:pt modelId="{9E7B477F-A971-4FE4-85B4-22687EBEE9A8}" type="parTrans" cxnId="{18911BAA-0EBA-42B5-B3E1-76E6CF029808}">
      <dgm:prSet/>
      <dgm:spPr/>
      <dgm:t>
        <a:bodyPr/>
        <a:lstStyle/>
        <a:p>
          <a:endParaRPr lang="hu-HU"/>
        </a:p>
      </dgm:t>
    </dgm:pt>
    <dgm:pt modelId="{89E190D8-4E2D-4C03-B7E0-FDB277E7B68E}" type="sibTrans" cxnId="{18911BAA-0EBA-42B5-B3E1-76E6CF029808}">
      <dgm:prSet/>
      <dgm:spPr/>
      <dgm:t>
        <a:bodyPr/>
        <a:lstStyle/>
        <a:p>
          <a:endParaRPr lang="hu-HU"/>
        </a:p>
      </dgm:t>
    </dgm:pt>
    <dgm:pt modelId="{8EBD7C7B-95C3-443D-8F9A-7B7266779D47}">
      <dgm:prSet/>
      <dgm:spPr/>
      <dgm:t>
        <a:bodyPr/>
        <a:lstStyle/>
        <a:p>
          <a:r>
            <a:rPr lang="hu-HU" b="1" dirty="0" err="1"/>
            <a:t>Paraméterezhető</a:t>
          </a:r>
          <a:r>
            <a:rPr lang="hu-HU" b="1" dirty="0"/>
            <a:t> környezet</a:t>
          </a:r>
          <a:r>
            <a:rPr lang="hu-HU" dirty="0"/>
            <a:t>: a </a:t>
          </a:r>
          <a:r>
            <a:rPr lang="hu-HU" dirty="0" err="1"/>
            <a:t>Config</a:t>
          </a:r>
          <a:r>
            <a:rPr lang="hu-HU" dirty="0"/>
            <a:t> modulon keresztül a felhasználó módosíthatja a rács méretét, színezését, mozgási sebességet, az </a:t>
          </a:r>
          <a:r>
            <a:rPr lang="hu-HU" dirty="0" err="1"/>
            <a:t>amoebotok</a:t>
          </a:r>
          <a:r>
            <a:rPr lang="hu-HU" dirty="0"/>
            <a:t> méretét és más szimulációs jellemzőket.</a:t>
          </a:r>
        </a:p>
      </dgm:t>
    </dgm:pt>
    <dgm:pt modelId="{2792F36B-3286-49B3-AD79-151454E20D6B}" type="parTrans" cxnId="{87AB6703-8038-4204-A871-2341DA11DA39}">
      <dgm:prSet/>
      <dgm:spPr/>
      <dgm:t>
        <a:bodyPr/>
        <a:lstStyle/>
        <a:p>
          <a:endParaRPr lang="hu-HU"/>
        </a:p>
      </dgm:t>
    </dgm:pt>
    <dgm:pt modelId="{9860ACEE-4CE6-422F-8775-C73385E15EB1}" type="sibTrans" cxnId="{87AB6703-8038-4204-A871-2341DA11DA39}">
      <dgm:prSet/>
      <dgm:spPr/>
      <dgm:t>
        <a:bodyPr/>
        <a:lstStyle/>
        <a:p>
          <a:endParaRPr lang="hu-HU"/>
        </a:p>
      </dgm:t>
    </dgm:pt>
    <dgm:pt modelId="{FE5CA792-216D-BD49-BB41-F66B9E1B1127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28DF9F33-C0D0-6944-B105-B4FDE3583CA8}" type="pres">
      <dgm:prSet presAssocID="{715CA833-33D3-A649-A363-5BE3C0B03CFB}" presName="parentLin" presStyleCnt="0"/>
      <dgm:spPr/>
    </dgm:pt>
    <dgm:pt modelId="{130299B5-E77B-1849-A263-B56A904CEA80}" type="pres">
      <dgm:prSet presAssocID="{715CA833-33D3-A649-A363-5BE3C0B03CFB}" presName="parentLeftMargin" presStyleLbl="node1" presStyleIdx="0" presStyleCnt="1"/>
      <dgm:spPr/>
    </dgm:pt>
    <dgm:pt modelId="{EBC55EC6-1CC6-774F-A128-ABD9F7794A53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6A21C02-A97B-4045-B9BF-209CF91EB143}" type="pres">
      <dgm:prSet presAssocID="{715CA833-33D3-A649-A363-5BE3C0B03CFB}" presName="negativeSpace" presStyleCnt="0"/>
      <dgm:spPr/>
    </dgm:pt>
    <dgm:pt modelId="{52F246AB-E325-D84F-B94F-4C3B7EEEBD74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87AB6703-8038-4204-A871-2341DA11DA39}" srcId="{715CA833-33D3-A649-A363-5BE3C0B03CFB}" destId="{8EBD7C7B-95C3-443D-8F9A-7B7266779D47}" srcOrd="4" destOrd="0" parTransId="{2792F36B-3286-49B3-AD79-151454E20D6B}" sibTransId="{9860ACEE-4CE6-422F-8775-C73385E15EB1}"/>
    <dgm:cxn modelId="{C10BC215-F404-5A42-8188-B7E84B9196E8}" type="presOf" srcId="{715CA833-33D3-A649-A363-5BE3C0B03CFB}" destId="{130299B5-E77B-1849-A263-B56A904CEA80}" srcOrd="0" destOrd="0" presId="urn:microsoft.com/office/officeart/2005/8/layout/list1"/>
    <dgm:cxn modelId="{8DA71D3A-E521-F64F-9025-4552DFD900ED}" type="presOf" srcId="{D64E08AD-4307-114C-8E08-E2126B428EB4}" destId="{FE5CA792-216D-BD49-BB41-F66B9E1B1127}" srcOrd="0" destOrd="0" presId="urn:microsoft.com/office/officeart/2005/8/layout/list1"/>
    <dgm:cxn modelId="{4E84C065-E236-4CEC-8A1D-527B4E891AB0}" type="presOf" srcId="{8EBD7C7B-95C3-443D-8F9A-7B7266779D47}" destId="{52F246AB-E325-D84F-B94F-4C3B7EEEBD74}" srcOrd="0" destOrd="4" presId="urn:microsoft.com/office/officeart/2005/8/layout/list1"/>
    <dgm:cxn modelId="{717D9B48-1381-411A-9783-0889BC2F1FBD}" type="presOf" srcId="{EE1208B4-80E3-4E98-9AE6-84CF6EE49B58}" destId="{52F246AB-E325-D84F-B94F-4C3B7EEEBD74}" srcOrd="0" destOrd="2" presId="urn:microsoft.com/office/officeart/2005/8/layout/list1"/>
    <dgm:cxn modelId="{7A20FE49-3D3C-47CA-87EE-1CDF688F0431}" srcId="{715CA833-33D3-A649-A363-5BE3C0B03CFB}" destId="{5F1DDA9C-EA34-4093-999B-98FA685FD8BA}" srcOrd="1" destOrd="0" parTransId="{F721988C-AAD9-44FF-B034-352B95432F0B}" sibTransId="{3CA81226-C6AF-4905-BDC9-9D88D412F61A}"/>
    <dgm:cxn modelId="{AD5DDC6D-C438-43AC-8F3F-5E3D7822EECF}" type="presOf" srcId="{9FDDD9F9-25A6-4234-85F7-160940DFD3A5}" destId="{52F246AB-E325-D84F-B94F-4C3B7EEEBD74}" srcOrd="0" destOrd="3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B0A0C5A2-B3BC-42B7-8E6D-6965B6C15CAE}" srcId="{715CA833-33D3-A649-A363-5BE3C0B03CFB}" destId="{EE1208B4-80E3-4E98-9AE6-84CF6EE49B58}" srcOrd="2" destOrd="0" parTransId="{92FACCB9-D92A-41B3-8206-EA6537107CA0}" sibTransId="{0F67917A-EC08-4FAE-A822-356D357E67ED}"/>
    <dgm:cxn modelId="{18911BAA-0EBA-42B5-B3E1-76E6CF029808}" srcId="{715CA833-33D3-A649-A363-5BE3C0B03CFB}" destId="{9FDDD9F9-25A6-4234-85F7-160940DFD3A5}" srcOrd="3" destOrd="0" parTransId="{9E7B477F-A971-4FE4-85B4-22687EBEE9A8}" sibTransId="{89E190D8-4E2D-4C03-B7E0-FDB277E7B68E}"/>
    <dgm:cxn modelId="{273D07B2-7D91-3C4E-BEB0-2289662C6584}" type="presOf" srcId="{10219952-868B-EF43-A233-7E703F6F4B4E}" destId="{52F246AB-E325-D84F-B94F-4C3B7EEEBD74}" srcOrd="0" destOrd="0" presId="urn:microsoft.com/office/officeart/2005/8/layout/list1"/>
    <dgm:cxn modelId="{DD6360B7-C049-0641-AB1C-9136486BECFA}" type="presOf" srcId="{715CA833-33D3-A649-A363-5BE3C0B03CFB}" destId="{EBC55EC6-1CC6-774F-A128-ABD9F7794A53}" srcOrd="1" destOrd="0" presId="urn:microsoft.com/office/officeart/2005/8/layout/list1"/>
    <dgm:cxn modelId="{9B903EC5-35AF-E144-A8B8-743C01DB865F}" srcId="{715CA833-33D3-A649-A363-5BE3C0B03CFB}" destId="{10219952-868B-EF43-A233-7E703F6F4B4E}" srcOrd="0" destOrd="0" parTransId="{6C4B40D2-7BD9-5F46-9653-B2E457858984}" sibTransId="{5B91E11B-8D9B-8A42-814D-AD77EBD8A872}"/>
    <dgm:cxn modelId="{04BB11D2-289E-4154-9C54-35C8C48449F4}" type="presOf" srcId="{5F1DDA9C-EA34-4093-999B-98FA685FD8BA}" destId="{52F246AB-E325-D84F-B94F-4C3B7EEEBD74}" srcOrd="0" destOrd="1" presId="urn:microsoft.com/office/officeart/2005/8/layout/list1"/>
    <dgm:cxn modelId="{2FBED117-C9C7-2F4F-9D9D-F7EDF8FB94EF}" type="presParOf" srcId="{FE5CA792-216D-BD49-BB41-F66B9E1B1127}" destId="{28DF9F33-C0D0-6944-B105-B4FDE3583CA8}" srcOrd="0" destOrd="0" presId="urn:microsoft.com/office/officeart/2005/8/layout/list1"/>
    <dgm:cxn modelId="{1214D3E2-AD63-A34D-A384-6FFE24BCD273}" type="presParOf" srcId="{28DF9F33-C0D0-6944-B105-B4FDE3583CA8}" destId="{130299B5-E77B-1849-A263-B56A904CEA80}" srcOrd="0" destOrd="0" presId="urn:microsoft.com/office/officeart/2005/8/layout/list1"/>
    <dgm:cxn modelId="{1A3D07C1-E846-3F49-9550-1002DF73F6B6}" type="presParOf" srcId="{28DF9F33-C0D0-6944-B105-B4FDE3583CA8}" destId="{EBC55EC6-1CC6-774F-A128-ABD9F7794A53}" srcOrd="1" destOrd="0" presId="urn:microsoft.com/office/officeart/2005/8/layout/list1"/>
    <dgm:cxn modelId="{27552F91-B4B9-9F43-9202-9D3B16843AB6}" type="presParOf" srcId="{FE5CA792-216D-BD49-BB41-F66B9E1B1127}" destId="{66A21C02-A97B-4045-B9BF-209CF91EB143}" srcOrd="1" destOrd="0" presId="urn:microsoft.com/office/officeart/2005/8/layout/list1"/>
    <dgm:cxn modelId="{8559F74D-BC75-194C-9033-89A8DD56CF37}" type="presParOf" srcId="{FE5CA792-216D-BD49-BB41-F66B9E1B1127}" destId="{52F246AB-E325-D84F-B94F-4C3B7EEEBD74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8/layout/LinedList" loCatId="relationship" qsTypeId="urn:microsoft.com/office/officeart/2005/8/quickstyle/simple2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/>
            <a:t>Cél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99667EAD-A2A3-EC4B-BD90-7A4BAA4FDCCA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Az </a:t>
          </a:r>
          <a:r>
            <a:rPr lang="hu-HU" b="0" i="0" u="none" dirty="0" err="1"/>
            <a:t>Amoebot</a:t>
          </a:r>
          <a:r>
            <a:rPr lang="hu-HU" b="0" i="0" u="none" dirty="0"/>
            <a:t> rendszer új mozgási és átrendeződési algoritmusainak bemutatása, amelyek képesek gyorsabban és hatékonyabban alakítani a robotok formáját és mozgását.</a:t>
          </a:r>
        </a:p>
      </dgm:t>
    </dgm:pt>
    <dgm:pt modelId="{D0C298DA-F75E-7545-8809-608CACD8A78E}" type="parTrans" cxnId="{3408D6F9-D165-9F42-8357-42368F718B89}">
      <dgm:prSet/>
      <dgm:spPr/>
      <dgm:t>
        <a:bodyPr/>
        <a:lstStyle/>
        <a:p>
          <a:endParaRPr lang="hu-HU"/>
        </a:p>
      </dgm:t>
    </dgm:pt>
    <dgm:pt modelId="{8A523572-267B-064C-805A-6E0F397A5C1C}" type="sibTrans" cxnId="{3408D6F9-D165-9F42-8357-42368F718B89}">
      <dgm:prSet/>
      <dgm:spPr/>
      <dgm:t>
        <a:bodyPr/>
        <a:lstStyle/>
        <a:p>
          <a:endParaRPr lang="hu-HU"/>
        </a:p>
      </dgm:t>
    </dgm:pt>
    <dgm:pt modelId="{61660955-A866-284D-AE56-1A9B872FE704}" type="pres">
      <dgm:prSet presAssocID="{D64E08AD-4307-114C-8E08-E2126B428EB4}" presName="vert0" presStyleCnt="0">
        <dgm:presLayoutVars>
          <dgm:dir/>
          <dgm:animOne val="branch"/>
          <dgm:animLvl val="lvl"/>
        </dgm:presLayoutVars>
      </dgm:prSet>
      <dgm:spPr/>
    </dgm:pt>
    <dgm:pt modelId="{2B756744-4B11-C54C-8BF1-464CAE927973}" type="pres">
      <dgm:prSet presAssocID="{715CA833-33D3-A649-A363-5BE3C0B03CFB}" presName="thickLine" presStyleLbl="alignNode1" presStyleIdx="0" presStyleCnt="1"/>
      <dgm:spPr/>
    </dgm:pt>
    <dgm:pt modelId="{C8FB489B-BDF0-6744-87E4-2A4BB3ACDCF4}" type="pres">
      <dgm:prSet presAssocID="{715CA833-33D3-A649-A363-5BE3C0B03CFB}" presName="horz1" presStyleCnt="0"/>
      <dgm:spPr/>
    </dgm:pt>
    <dgm:pt modelId="{548207DB-CA4C-F449-AC06-708BFA3BC104}" type="pres">
      <dgm:prSet presAssocID="{715CA833-33D3-A649-A363-5BE3C0B03CFB}" presName="tx1" presStyleLbl="revTx" presStyleIdx="0" presStyleCnt="2"/>
      <dgm:spPr/>
    </dgm:pt>
    <dgm:pt modelId="{149B3C39-1F2F-0440-B031-8A29416EB9EB}" type="pres">
      <dgm:prSet presAssocID="{715CA833-33D3-A649-A363-5BE3C0B03CFB}" presName="vert1" presStyleCnt="0"/>
      <dgm:spPr/>
    </dgm:pt>
    <dgm:pt modelId="{67888342-BB0F-CF40-8FB9-8F6878FB3D98}" type="pres">
      <dgm:prSet presAssocID="{99667EAD-A2A3-EC4B-BD90-7A4BAA4FDCCA}" presName="vertSpace2a" presStyleCnt="0"/>
      <dgm:spPr/>
    </dgm:pt>
    <dgm:pt modelId="{E57BF2AD-94CB-FE4B-B787-543ECF8340BD}" type="pres">
      <dgm:prSet presAssocID="{99667EAD-A2A3-EC4B-BD90-7A4BAA4FDCCA}" presName="horz2" presStyleCnt="0"/>
      <dgm:spPr/>
    </dgm:pt>
    <dgm:pt modelId="{081863DB-306E-9848-834F-7B4C92E2D72B}" type="pres">
      <dgm:prSet presAssocID="{99667EAD-A2A3-EC4B-BD90-7A4BAA4FDCCA}" presName="horzSpace2" presStyleCnt="0"/>
      <dgm:spPr/>
    </dgm:pt>
    <dgm:pt modelId="{57A79EE1-CE9B-8A4A-BF96-EF66C8558BF1}" type="pres">
      <dgm:prSet presAssocID="{99667EAD-A2A3-EC4B-BD90-7A4BAA4FDCCA}" presName="tx2" presStyleLbl="revTx" presStyleIdx="1" presStyleCnt="2"/>
      <dgm:spPr/>
    </dgm:pt>
    <dgm:pt modelId="{638B8DEC-CEED-584B-9580-9283372E26C7}" type="pres">
      <dgm:prSet presAssocID="{99667EAD-A2A3-EC4B-BD90-7A4BAA4FDCCA}" presName="vert2" presStyleCnt="0"/>
      <dgm:spPr/>
    </dgm:pt>
    <dgm:pt modelId="{2E658C96-C14C-7749-AD3F-0CC68173B4AB}" type="pres">
      <dgm:prSet presAssocID="{99667EAD-A2A3-EC4B-BD90-7A4BAA4FDCCA}" presName="thinLine2b" presStyleLbl="callout" presStyleIdx="0" presStyleCnt="1"/>
      <dgm:spPr/>
    </dgm:pt>
    <dgm:pt modelId="{2712921B-D3AE-CA46-ADCF-20E995E72A00}" type="pres">
      <dgm:prSet presAssocID="{99667EAD-A2A3-EC4B-BD90-7A4BAA4FDCCA}" presName="vertSpace2b" presStyleCnt="0"/>
      <dgm:spPr/>
    </dgm:pt>
  </dgm:ptLst>
  <dgm:cxnLst>
    <dgm:cxn modelId="{BC941574-0BBE-4441-9A46-FD3166EDBBA1}" type="presOf" srcId="{715CA833-33D3-A649-A363-5BE3C0B03CFB}" destId="{548207DB-CA4C-F449-AC06-708BFA3BC104}" srcOrd="0" destOrd="0" presId="urn:microsoft.com/office/officeart/2008/layout/LinedList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175337AE-613E-934A-A5BF-848D000E4A63}" type="presOf" srcId="{99667EAD-A2A3-EC4B-BD90-7A4BAA4FDCCA}" destId="{57A79EE1-CE9B-8A4A-BF96-EF66C8558BF1}" srcOrd="0" destOrd="0" presId="urn:microsoft.com/office/officeart/2008/layout/LinedList"/>
    <dgm:cxn modelId="{9EB08EEC-A8A6-AA4F-9D7A-130FCDB599C1}" type="presOf" srcId="{D64E08AD-4307-114C-8E08-E2126B428EB4}" destId="{61660955-A866-284D-AE56-1A9B872FE704}" srcOrd="0" destOrd="0" presId="urn:microsoft.com/office/officeart/2008/layout/LinedList"/>
    <dgm:cxn modelId="{3408D6F9-D165-9F42-8357-42368F718B89}" srcId="{715CA833-33D3-A649-A363-5BE3C0B03CFB}" destId="{99667EAD-A2A3-EC4B-BD90-7A4BAA4FDCCA}" srcOrd="0" destOrd="0" parTransId="{D0C298DA-F75E-7545-8809-608CACD8A78E}" sibTransId="{8A523572-267B-064C-805A-6E0F397A5C1C}"/>
    <dgm:cxn modelId="{5B286AFB-3F79-544A-8756-2911334E6AAD}" type="presParOf" srcId="{61660955-A866-284D-AE56-1A9B872FE704}" destId="{2B756744-4B11-C54C-8BF1-464CAE927973}" srcOrd="0" destOrd="0" presId="urn:microsoft.com/office/officeart/2008/layout/LinedList"/>
    <dgm:cxn modelId="{1DE73C1D-0874-0A47-B028-3AD7BE50B524}" type="presParOf" srcId="{61660955-A866-284D-AE56-1A9B872FE704}" destId="{C8FB489B-BDF0-6744-87E4-2A4BB3ACDCF4}" srcOrd="1" destOrd="0" presId="urn:microsoft.com/office/officeart/2008/layout/LinedList"/>
    <dgm:cxn modelId="{8D5C438E-4295-4B4F-B9A8-0DFC0ABB64ED}" type="presParOf" srcId="{C8FB489B-BDF0-6744-87E4-2A4BB3ACDCF4}" destId="{548207DB-CA4C-F449-AC06-708BFA3BC104}" srcOrd="0" destOrd="0" presId="urn:microsoft.com/office/officeart/2008/layout/LinedList"/>
    <dgm:cxn modelId="{D736E2B1-2964-7F41-BE6D-0432D2AD8E56}" type="presParOf" srcId="{C8FB489B-BDF0-6744-87E4-2A4BB3ACDCF4}" destId="{149B3C39-1F2F-0440-B031-8A29416EB9EB}" srcOrd="1" destOrd="0" presId="urn:microsoft.com/office/officeart/2008/layout/LinedList"/>
    <dgm:cxn modelId="{24FC4BB6-014E-4949-8D66-6642624E91F4}" type="presParOf" srcId="{149B3C39-1F2F-0440-B031-8A29416EB9EB}" destId="{67888342-BB0F-CF40-8FB9-8F6878FB3D98}" srcOrd="0" destOrd="0" presId="urn:microsoft.com/office/officeart/2008/layout/LinedList"/>
    <dgm:cxn modelId="{5D4C8C66-0323-484A-A0B4-9E3BBCE83874}" type="presParOf" srcId="{149B3C39-1F2F-0440-B031-8A29416EB9EB}" destId="{E57BF2AD-94CB-FE4B-B787-543ECF8340BD}" srcOrd="1" destOrd="0" presId="urn:microsoft.com/office/officeart/2008/layout/LinedList"/>
    <dgm:cxn modelId="{952183AE-EC98-2946-BF35-B87EEB4DAF8D}" type="presParOf" srcId="{E57BF2AD-94CB-FE4B-B787-543ECF8340BD}" destId="{081863DB-306E-9848-834F-7B4C92E2D72B}" srcOrd="0" destOrd="0" presId="urn:microsoft.com/office/officeart/2008/layout/LinedList"/>
    <dgm:cxn modelId="{F775DCAF-6CB7-2C43-8C67-734E775FDC7E}" type="presParOf" srcId="{E57BF2AD-94CB-FE4B-B787-543ECF8340BD}" destId="{57A79EE1-CE9B-8A4A-BF96-EF66C8558BF1}" srcOrd="1" destOrd="0" presId="urn:microsoft.com/office/officeart/2008/layout/LinedList"/>
    <dgm:cxn modelId="{15943A81-B052-2A4D-AB59-EB8DA7DC70FA}" type="presParOf" srcId="{E57BF2AD-94CB-FE4B-B787-543ECF8340BD}" destId="{638B8DEC-CEED-584B-9580-9283372E26C7}" srcOrd="2" destOrd="0" presId="urn:microsoft.com/office/officeart/2008/layout/LinedList"/>
    <dgm:cxn modelId="{4B741929-BE9F-0742-A380-93D292385B24}" type="presParOf" srcId="{149B3C39-1F2F-0440-B031-8A29416EB9EB}" destId="{2E658C96-C14C-7749-AD3F-0CC68173B4AB}" srcOrd="2" destOrd="0" presId="urn:microsoft.com/office/officeart/2008/layout/LinedList"/>
    <dgm:cxn modelId="{8CD95841-6B31-FB42-99B5-25188DC2EFF0}" type="presParOf" srcId="{149B3C39-1F2F-0440-B031-8A29416EB9EB}" destId="{2712921B-D3AE-CA46-ADCF-20E995E72A00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 err="1"/>
            <a:t>Nano</a:t>
          </a:r>
          <a:r>
            <a:rPr lang="hu-HU" b="1" i="0" u="none"/>
            <a:t>-robotok működése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90FBF5A1-3A81-EA42-A4A1-6E9C5C72DCE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Az </a:t>
          </a:r>
          <a:r>
            <a:rPr lang="hu-HU" b="0" i="0" u="none" dirty="0" err="1"/>
            <a:t>Amoebot</a:t>
          </a:r>
          <a:r>
            <a:rPr lang="hu-HU" b="0" i="0" u="none" dirty="0"/>
            <a:t> egy háromszögrácson működő </a:t>
          </a:r>
          <a:r>
            <a:rPr lang="hu-HU" b="0" i="0" u="none" dirty="0" err="1"/>
            <a:t>nano</a:t>
          </a:r>
          <a:r>
            <a:rPr lang="hu-HU" b="0" i="0" u="none" dirty="0"/>
            <a:t>-robotokból álló rendszer, amely minden egyes robotot képes egyedül vagy együttműködve működtetni.</a:t>
          </a:r>
        </a:p>
      </dgm:t>
    </dgm:pt>
    <dgm:pt modelId="{9E3673DD-A640-CF42-B7F7-AD92713418D8}" type="parTrans" cxnId="{7AEF8B74-7235-424B-9252-DD4C0C981BBB}">
      <dgm:prSet/>
      <dgm:spPr/>
      <dgm:t>
        <a:bodyPr/>
        <a:lstStyle/>
        <a:p>
          <a:endParaRPr lang="hu-HU"/>
        </a:p>
      </dgm:t>
    </dgm:pt>
    <dgm:pt modelId="{2E39C8D9-D076-094C-AAA6-FBC4212D132A}" type="sibTrans" cxnId="{7AEF8B74-7235-424B-9252-DD4C0C981BBB}">
      <dgm:prSet/>
      <dgm:spPr/>
      <dgm:t>
        <a:bodyPr/>
        <a:lstStyle/>
        <a:p>
          <a:endParaRPr lang="hu-HU"/>
        </a:p>
      </dgm:t>
    </dgm:pt>
    <dgm:pt modelId="{255CE6DB-6BE1-B34F-97BD-F28E8DFFCCC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 robotok alapvető mozgása az expanzió és kontrakció, amely lehetővé teszi számukra a térbeli elrendezés változtatását.</a:t>
          </a:r>
        </a:p>
      </dgm:t>
    </dgm:pt>
    <dgm:pt modelId="{5BC1C9D5-1019-BE4F-A3E6-8A9A21AD241E}" type="parTrans" cxnId="{6A0A1336-BDDF-B645-8E9F-202A26863755}">
      <dgm:prSet/>
      <dgm:spPr/>
      <dgm:t>
        <a:bodyPr/>
        <a:lstStyle/>
        <a:p>
          <a:endParaRPr lang="hu-HU"/>
        </a:p>
      </dgm:t>
    </dgm:pt>
    <dgm:pt modelId="{4082BE04-93C1-F845-B7F1-BEF400B005D4}" type="sibTrans" cxnId="{6A0A1336-BDDF-B645-8E9F-202A26863755}">
      <dgm:prSet/>
      <dgm:spPr/>
      <dgm:t>
        <a:bodyPr/>
        <a:lstStyle/>
        <a:p>
          <a:endParaRPr lang="hu-HU"/>
        </a:p>
      </dgm:t>
    </dgm:pt>
    <dgm:pt modelId="{9406D975-4145-154C-B793-3F92453A57FC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163280D5-A0B8-B343-B1A1-9364B9685944}" type="pres">
      <dgm:prSet presAssocID="{715CA833-33D3-A649-A363-5BE3C0B03CFB}" presName="parentLin" presStyleCnt="0"/>
      <dgm:spPr/>
    </dgm:pt>
    <dgm:pt modelId="{B5E40C75-A51D-B74F-9143-ACA43ACC3DA0}" type="pres">
      <dgm:prSet presAssocID="{715CA833-33D3-A649-A363-5BE3C0B03CFB}" presName="parentLeftMargin" presStyleLbl="node1" presStyleIdx="0" presStyleCnt="1"/>
      <dgm:spPr/>
    </dgm:pt>
    <dgm:pt modelId="{24A77C82-190C-C54B-843B-CF5B8973F64C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666F15B-2B57-4440-84AF-A8CB048DF63E}" type="pres">
      <dgm:prSet presAssocID="{715CA833-33D3-A649-A363-5BE3C0B03CFB}" presName="negativeSpace" presStyleCnt="0"/>
      <dgm:spPr/>
    </dgm:pt>
    <dgm:pt modelId="{79C0422D-8D36-244E-ACCE-358C53A9B3C6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6A0A1336-BDDF-B645-8E9F-202A26863755}" srcId="{715CA833-33D3-A649-A363-5BE3C0B03CFB}" destId="{255CE6DB-6BE1-B34F-97BD-F28E8DFFCCC2}" srcOrd="1" destOrd="0" parTransId="{5BC1C9D5-1019-BE4F-A3E6-8A9A21AD241E}" sibTransId="{4082BE04-93C1-F845-B7F1-BEF400B005D4}"/>
    <dgm:cxn modelId="{2F84DB39-C0A1-7740-81E2-D26B3CDF6C7C}" type="presOf" srcId="{90FBF5A1-3A81-EA42-A4A1-6E9C5C72DCE5}" destId="{79C0422D-8D36-244E-ACCE-358C53A9B3C6}" srcOrd="0" destOrd="0" presId="urn:microsoft.com/office/officeart/2005/8/layout/list1"/>
    <dgm:cxn modelId="{E0F64C63-B1F7-C140-A7BE-67BDC857D74B}" type="presOf" srcId="{715CA833-33D3-A649-A363-5BE3C0B03CFB}" destId="{B5E40C75-A51D-B74F-9143-ACA43ACC3DA0}" srcOrd="0" destOrd="0" presId="urn:microsoft.com/office/officeart/2005/8/layout/list1"/>
    <dgm:cxn modelId="{A2DB0C69-B667-A948-85EF-1EF7177372F0}" type="presOf" srcId="{D64E08AD-4307-114C-8E08-E2126B428EB4}" destId="{9406D975-4145-154C-B793-3F92453A57FC}" srcOrd="0" destOrd="0" presId="urn:microsoft.com/office/officeart/2005/8/layout/list1"/>
    <dgm:cxn modelId="{7AEF8B74-7235-424B-9252-DD4C0C981BBB}" srcId="{715CA833-33D3-A649-A363-5BE3C0B03CFB}" destId="{90FBF5A1-3A81-EA42-A4A1-6E9C5C72DCE5}" srcOrd="0" destOrd="0" parTransId="{9E3673DD-A640-CF42-B7F7-AD92713418D8}" sibTransId="{2E39C8D9-D076-094C-AAA6-FBC4212D132A}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3B3039C8-70A0-1840-A406-A75C44C1310A}" type="presOf" srcId="{715CA833-33D3-A649-A363-5BE3C0B03CFB}" destId="{24A77C82-190C-C54B-843B-CF5B8973F64C}" srcOrd="1" destOrd="0" presId="urn:microsoft.com/office/officeart/2005/8/layout/list1"/>
    <dgm:cxn modelId="{921E3FCC-4EDF-8547-9D9B-5C9A45E2F63C}" type="presOf" srcId="{255CE6DB-6BE1-B34F-97BD-F28E8DFFCCC2}" destId="{79C0422D-8D36-244E-ACCE-358C53A9B3C6}" srcOrd="0" destOrd="1" presId="urn:microsoft.com/office/officeart/2005/8/layout/list1"/>
    <dgm:cxn modelId="{43BC0D68-F04C-8141-883D-62E3D611C623}" type="presParOf" srcId="{9406D975-4145-154C-B793-3F92453A57FC}" destId="{163280D5-A0B8-B343-B1A1-9364B9685944}" srcOrd="0" destOrd="0" presId="urn:microsoft.com/office/officeart/2005/8/layout/list1"/>
    <dgm:cxn modelId="{216060B8-7692-1A46-85A1-4A662CB224C6}" type="presParOf" srcId="{163280D5-A0B8-B343-B1A1-9364B9685944}" destId="{B5E40C75-A51D-B74F-9143-ACA43ACC3DA0}" srcOrd="0" destOrd="0" presId="urn:microsoft.com/office/officeart/2005/8/layout/list1"/>
    <dgm:cxn modelId="{95C61DE5-AEE9-5A43-B41C-6FAB1482E94A}" type="presParOf" srcId="{163280D5-A0B8-B343-B1A1-9364B9685944}" destId="{24A77C82-190C-C54B-843B-CF5B8973F64C}" srcOrd="1" destOrd="0" presId="urn:microsoft.com/office/officeart/2005/8/layout/list1"/>
    <dgm:cxn modelId="{498DB242-B9D5-3743-937E-FD62F35B9D5C}" type="presParOf" srcId="{9406D975-4145-154C-B793-3F92453A57FC}" destId="{8666F15B-2B57-4440-84AF-A8CB048DF63E}" srcOrd="1" destOrd="0" presId="urn:microsoft.com/office/officeart/2005/8/layout/list1"/>
    <dgm:cxn modelId="{84BD0BC0-8D54-3746-B196-B05C01D7F87F}" type="presParOf" srcId="{9406D975-4145-154C-B793-3F92453A57FC}" destId="{79C0422D-8D36-244E-ACCE-358C53A9B3C6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/>
            <a:t>Információ átadása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26008A15-047C-774B-B534-EAEF55F281A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Az </a:t>
          </a:r>
          <a:r>
            <a:rPr lang="hu-HU" b="0" i="0" u="none" dirty="0" err="1"/>
            <a:t>Amoebotok</a:t>
          </a:r>
          <a:r>
            <a:rPr lang="hu-HU" b="0" i="0" u="none" dirty="0"/>
            <a:t> képesek információt átadni egymásnak közvetlen kapcsolat révén, így biztosítva az egységes működést és koordinációt.</a:t>
          </a:r>
        </a:p>
      </dgm:t>
    </dgm:pt>
    <dgm:pt modelId="{155EE0E0-3936-F642-B701-73D328A05FCB}" type="parTrans" cxnId="{D77DEB90-38BB-664D-B5B5-1330FAF4BBEF}">
      <dgm:prSet/>
      <dgm:spPr/>
      <dgm:t>
        <a:bodyPr/>
        <a:lstStyle/>
        <a:p>
          <a:endParaRPr lang="hu-HU"/>
        </a:p>
      </dgm:t>
    </dgm:pt>
    <dgm:pt modelId="{9C4478B8-9701-0D46-A6EA-756098891FF1}" type="sibTrans" cxnId="{D77DEB90-38BB-664D-B5B5-1330FAF4BBEF}">
      <dgm:prSet/>
      <dgm:spPr/>
      <dgm:t>
        <a:bodyPr/>
        <a:lstStyle/>
        <a:p>
          <a:endParaRPr lang="hu-HU"/>
        </a:p>
      </dgm:t>
    </dgm:pt>
    <dgm:pt modelId="{31C94763-871B-3F42-9EE1-C4889D222661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63E6047D-8EBC-F147-82C7-041D31EA2C3D}" type="pres">
      <dgm:prSet presAssocID="{715CA833-33D3-A649-A363-5BE3C0B03CFB}" presName="parentLin" presStyleCnt="0"/>
      <dgm:spPr/>
    </dgm:pt>
    <dgm:pt modelId="{749223F4-534A-584F-9E06-7F420E7C4D58}" type="pres">
      <dgm:prSet presAssocID="{715CA833-33D3-A649-A363-5BE3C0B03CFB}" presName="parentLeftMargin" presStyleLbl="node1" presStyleIdx="0" presStyleCnt="1"/>
      <dgm:spPr/>
    </dgm:pt>
    <dgm:pt modelId="{A62742AB-CF49-6049-9976-F3323D622A65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D2392C7-F617-2440-A713-8E2A17DF55B0}" type="pres">
      <dgm:prSet presAssocID="{715CA833-33D3-A649-A363-5BE3C0B03CFB}" presName="negativeSpace" presStyleCnt="0"/>
      <dgm:spPr/>
    </dgm:pt>
    <dgm:pt modelId="{9ACA5028-D11F-1345-ACE8-05302E009D69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EF76A363-AA19-2E4F-B764-C5AF82B004BB}" type="presOf" srcId="{D64E08AD-4307-114C-8E08-E2126B428EB4}" destId="{31C94763-871B-3F42-9EE1-C4889D222661}" srcOrd="0" destOrd="0" presId="urn:microsoft.com/office/officeart/2005/8/layout/list1"/>
    <dgm:cxn modelId="{816C2A65-72BF-C64E-B6E4-A6EBC1CCC62B}" type="presOf" srcId="{715CA833-33D3-A649-A363-5BE3C0B03CFB}" destId="{A62742AB-CF49-6049-9976-F3323D622A65}" srcOrd="1" destOrd="0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D77DEB90-38BB-664D-B5B5-1330FAF4BBEF}" srcId="{715CA833-33D3-A649-A363-5BE3C0B03CFB}" destId="{26008A15-047C-774B-B534-EAEF55F281AF}" srcOrd="0" destOrd="0" parTransId="{155EE0E0-3936-F642-B701-73D328A05FCB}" sibTransId="{9C4478B8-9701-0D46-A6EA-756098891FF1}"/>
    <dgm:cxn modelId="{0CEFDB93-7955-C641-8D1E-50A86BBD11D9}" type="presOf" srcId="{26008A15-047C-774B-B534-EAEF55F281AF}" destId="{9ACA5028-D11F-1345-ACE8-05302E009D69}" srcOrd="0" destOrd="0" presId="urn:microsoft.com/office/officeart/2005/8/layout/list1"/>
    <dgm:cxn modelId="{EE374BE0-9C7F-524D-8D02-EEBE8CE465F9}" type="presOf" srcId="{715CA833-33D3-A649-A363-5BE3C0B03CFB}" destId="{749223F4-534A-584F-9E06-7F420E7C4D58}" srcOrd="0" destOrd="0" presId="urn:microsoft.com/office/officeart/2005/8/layout/list1"/>
    <dgm:cxn modelId="{9FD62350-C92F-9345-907D-179AA8C22E57}" type="presParOf" srcId="{31C94763-871B-3F42-9EE1-C4889D222661}" destId="{63E6047D-8EBC-F147-82C7-041D31EA2C3D}" srcOrd="0" destOrd="0" presId="urn:microsoft.com/office/officeart/2005/8/layout/list1"/>
    <dgm:cxn modelId="{0928DD2B-B79F-C347-A65D-B35E8A901373}" type="presParOf" srcId="{63E6047D-8EBC-F147-82C7-041D31EA2C3D}" destId="{749223F4-534A-584F-9E06-7F420E7C4D58}" srcOrd="0" destOrd="0" presId="urn:microsoft.com/office/officeart/2005/8/layout/list1"/>
    <dgm:cxn modelId="{5E63FAED-7BA7-8C4E-8E42-9D91F78A8115}" type="presParOf" srcId="{63E6047D-8EBC-F147-82C7-041D31EA2C3D}" destId="{A62742AB-CF49-6049-9976-F3323D622A65}" srcOrd="1" destOrd="0" presId="urn:microsoft.com/office/officeart/2005/8/layout/list1"/>
    <dgm:cxn modelId="{E86BAFBF-4772-284A-BACE-AE203D9BB2A2}" type="presParOf" srcId="{31C94763-871B-3F42-9EE1-C4889D222661}" destId="{8D2392C7-F617-2440-A713-8E2A17DF55B0}" srcOrd="1" destOrd="0" presId="urn:microsoft.com/office/officeart/2005/8/layout/list1"/>
    <dgm:cxn modelId="{902E0C0D-8425-714D-A88A-3BB0F5C8F2F1}" type="presParOf" srcId="{31C94763-871B-3F42-9EE1-C4889D222661}" destId="{9ACA5028-D11F-1345-ACE8-05302E009D69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/>
            <a:t>Kiterjesztett modell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DB5FC8BA-6289-4D49-BF17-8F6C72B2CE0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Az </a:t>
          </a:r>
          <a:r>
            <a:rPr lang="hu-HU" b="0" i="0" u="none" dirty="0" err="1"/>
            <a:t>Amoebotok</a:t>
          </a:r>
          <a:r>
            <a:rPr lang="hu-HU" b="0" i="0" u="none" dirty="0"/>
            <a:t> nem csupán saját magukban képesek mozogni, hanem képesek egymást húzni és tolni, ami jelentősen felgyorsítja az átrendeződést.</a:t>
          </a:r>
        </a:p>
      </dgm:t>
    </dgm:pt>
    <dgm:pt modelId="{F678FE9D-E92D-C04D-ACEF-166A0E444919}" type="parTrans" cxnId="{B9A34E63-7A33-2B45-9BF5-D727B94DA1A0}">
      <dgm:prSet/>
      <dgm:spPr/>
      <dgm:t>
        <a:bodyPr/>
        <a:lstStyle/>
        <a:p>
          <a:endParaRPr lang="hu-HU"/>
        </a:p>
      </dgm:t>
    </dgm:pt>
    <dgm:pt modelId="{375835A5-7198-5641-991E-C66C18822C0F}" type="sibTrans" cxnId="{B9A34E63-7A33-2B45-9BF5-D727B94DA1A0}">
      <dgm:prSet/>
      <dgm:spPr/>
      <dgm:t>
        <a:bodyPr/>
        <a:lstStyle/>
        <a:p>
          <a:endParaRPr lang="hu-HU"/>
        </a:p>
      </dgm:t>
    </dgm:pt>
    <dgm:pt modelId="{A688DD81-FA57-0A45-96F4-DD3824F122B0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BFABD116-63C0-D846-9DC1-43E58C09BBD2}" type="pres">
      <dgm:prSet presAssocID="{715CA833-33D3-A649-A363-5BE3C0B03CFB}" presName="parentLin" presStyleCnt="0"/>
      <dgm:spPr/>
    </dgm:pt>
    <dgm:pt modelId="{BD3D30C7-6DA5-1047-A056-01955CB79945}" type="pres">
      <dgm:prSet presAssocID="{715CA833-33D3-A649-A363-5BE3C0B03CFB}" presName="parentLeftMargin" presStyleLbl="node1" presStyleIdx="0" presStyleCnt="1"/>
      <dgm:spPr/>
    </dgm:pt>
    <dgm:pt modelId="{53087F9B-0875-2F40-B45E-05C6F5C44B91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DB64F21B-ECA2-5243-889B-BBD814520386}" type="pres">
      <dgm:prSet presAssocID="{715CA833-33D3-A649-A363-5BE3C0B03CFB}" presName="negativeSpace" presStyleCnt="0"/>
      <dgm:spPr/>
    </dgm:pt>
    <dgm:pt modelId="{9C2D9859-1DF8-0B41-BD53-77D1056550D4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A4F8180A-8462-9A41-B4B0-7D961EAEA461}" type="presOf" srcId="{D64E08AD-4307-114C-8E08-E2126B428EB4}" destId="{A688DD81-FA57-0A45-96F4-DD3824F122B0}" srcOrd="0" destOrd="0" presId="urn:microsoft.com/office/officeart/2005/8/layout/list1"/>
    <dgm:cxn modelId="{DCC4FC0D-B775-2743-9EA3-AF205AD4F17D}" type="presOf" srcId="{715CA833-33D3-A649-A363-5BE3C0B03CFB}" destId="{53087F9B-0875-2F40-B45E-05C6F5C44B91}" srcOrd="1" destOrd="0" presId="urn:microsoft.com/office/officeart/2005/8/layout/list1"/>
    <dgm:cxn modelId="{B9A34E63-7A33-2B45-9BF5-D727B94DA1A0}" srcId="{715CA833-33D3-A649-A363-5BE3C0B03CFB}" destId="{DB5FC8BA-6289-4D49-BF17-8F6C72B2CE0F}" srcOrd="0" destOrd="0" parTransId="{F678FE9D-E92D-C04D-ACEF-166A0E444919}" sibTransId="{375835A5-7198-5641-991E-C66C18822C0F}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D1204AF1-404B-D247-BF3F-1D0223913E79}" type="presOf" srcId="{DB5FC8BA-6289-4D49-BF17-8F6C72B2CE0F}" destId="{9C2D9859-1DF8-0B41-BD53-77D1056550D4}" srcOrd="0" destOrd="0" presId="urn:microsoft.com/office/officeart/2005/8/layout/list1"/>
    <dgm:cxn modelId="{7EB7CCFD-BBE7-B744-90E4-329A24D91B67}" type="presOf" srcId="{715CA833-33D3-A649-A363-5BE3C0B03CFB}" destId="{BD3D30C7-6DA5-1047-A056-01955CB79945}" srcOrd="0" destOrd="0" presId="urn:microsoft.com/office/officeart/2005/8/layout/list1"/>
    <dgm:cxn modelId="{0023F5E7-57D6-7447-B5F9-C324EA19F272}" type="presParOf" srcId="{A688DD81-FA57-0A45-96F4-DD3824F122B0}" destId="{BFABD116-63C0-D846-9DC1-43E58C09BBD2}" srcOrd="0" destOrd="0" presId="urn:microsoft.com/office/officeart/2005/8/layout/list1"/>
    <dgm:cxn modelId="{065D1EEF-E3AD-6147-9F89-EDFDE37D4750}" type="presParOf" srcId="{BFABD116-63C0-D846-9DC1-43E58C09BBD2}" destId="{BD3D30C7-6DA5-1047-A056-01955CB79945}" srcOrd="0" destOrd="0" presId="urn:microsoft.com/office/officeart/2005/8/layout/list1"/>
    <dgm:cxn modelId="{B4E73650-FBEF-DA4C-83BA-0720B77F73CD}" type="presParOf" srcId="{BFABD116-63C0-D846-9DC1-43E58C09BBD2}" destId="{53087F9B-0875-2F40-B45E-05C6F5C44B91}" srcOrd="1" destOrd="0" presId="urn:microsoft.com/office/officeart/2005/8/layout/list1"/>
    <dgm:cxn modelId="{117574C8-77E3-7F44-9469-347E13766C5F}" type="presParOf" srcId="{A688DD81-FA57-0A45-96F4-DD3824F122B0}" destId="{DB64F21B-ECA2-5243-889B-BBD814520386}" srcOrd="1" destOrd="0" presId="urn:microsoft.com/office/officeart/2005/8/layout/list1"/>
    <dgm:cxn modelId="{6B9E28AB-0085-0D4A-83A1-272F068D7171}" type="presParOf" srcId="{A688DD81-FA57-0A45-96F4-DD3824F122B0}" destId="{9C2D9859-1DF8-0B41-BD53-77D1056550D4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/>
            <a:t>Gyorsabb átrendeződés és mozgás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0C0848DA-49B6-FD46-95AB-3CA7503468B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Az új kiterjesztett mozgási algoritmusok lehetővé teszik a gyorsabb átrendeződést és dinamikus mozgásokat, amelyeket a robotok közötti szorosabb együttműködés támogat.</a:t>
          </a:r>
        </a:p>
      </dgm:t>
    </dgm:pt>
    <dgm:pt modelId="{0DF9EFD5-F0F1-0541-BC74-78621EFAEBD3}" type="parTrans" cxnId="{B47E3C47-243F-ED41-BB3D-749E4D8A8AB0}">
      <dgm:prSet/>
      <dgm:spPr/>
      <dgm:t>
        <a:bodyPr/>
        <a:lstStyle/>
        <a:p>
          <a:endParaRPr lang="hu-HU"/>
        </a:p>
      </dgm:t>
    </dgm:pt>
    <dgm:pt modelId="{39B13242-05CB-5F4E-904C-55E56AD50739}" type="sibTrans" cxnId="{B47E3C47-243F-ED41-BB3D-749E4D8A8AB0}">
      <dgm:prSet/>
      <dgm:spPr/>
      <dgm:t>
        <a:bodyPr/>
        <a:lstStyle/>
        <a:p>
          <a:endParaRPr lang="hu-HU"/>
        </a:p>
      </dgm:t>
    </dgm:pt>
    <dgm:pt modelId="{4F6712EC-6387-C345-BF7B-94ACE82DC0D7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0877A1A7-79C3-B344-8213-AD8D37C3B6CA}" type="pres">
      <dgm:prSet presAssocID="{715CA833-33D3-A649-A363-5BE3C0B03CFB}" presName="parentLin" presStyleCnt="0"/>
      <dgm:spPr/>
    </dgm:pt>
    <dgm:pt modelId="{BBAAF6D3-9E89-E448-B4E2-4A9084F912D4}" type="pres">
      <dgm:prSet presAssocID="{715CA833-33D3-A649-A363-5BE3C0B03CFB}" presName="parentLeftMargin" presStyleLbl="node1" presStyleIdx="0" presStyleCnt="1"/>
      <dgm:spPr/>
    </dgm:pt>
    <dgm:pt modelId="{7CFD4B98-6849-464E-BBD9-60BF94E3BB71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D2D0C1E-F7DE-8A4C-8926-C5D0477F3A46}" type="pres">
      <dgm:prSet presAssocID="{715CA833-33D3-A649-A363-5BE3C0B03CFB}" presName="negativeSpace" presStyleCnt="0"/>
      <dgm:spPr/>
    </dgm:pt>
    <dgm:pt modelId="{26C0BD85-F8A7-A64A-BF36-99495B587282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547A5311-828E-ED4C-A298-E27813C0E220}" type="presOf" srcId="{715CA833-33D3-A649-A363-5BE3C0B03CFB}" destId="{BBAAF6D3-9E89-E448-B4E2-4A9084F912D4}" srcOrd="0" destOrd="0" presId="urn:microsoft.com/office/officeart/2005/8/layout/list1"/>
    <dgm:cxn modelId="{B47E3C47-243F-ED41-BB3D-749E4D8A8AB0}" srcId="{715CA833-33D3-A649-A363-5BE3C0B03CFB}" destId="{0C0848DA-49B6-FD46-95AB-3CA7503468B9}" srcOrd="0" destOrd="0" parTransId="{0DF9EFD5-F0F1-0541-BC74-78621EFAEBD3}" sibTransId="{39B13242-05CB-5F4E-904C-55E56AD50739}"/>
    <dgm:cxn modelId="{0BB06F75-0085-B149-82DC-181EA4191827}" type="presOf" srcId="{0C0848DA-49B6-FD46-95AB-3CA7503468B9}" destId="{26C0BD85-F8A7-A64A-BF36-99495B587282}" srcOrd="0" destOrd="0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8B3949D0-91DE-6249-BD6E-A23C44E6BCAD}" type="presOf" srcId="{D64E08AD-4307-114C-8E08-E2126B428EB4}" destId="{4F6712EC-6387-C345-BF7B-94ACE82DC0D7}" srcOrd="0" destOrd="0" presId="urn:microsoft.com/office/officeart/2005/8/layout/list1"/>
    <dgm:cxn modelId="{7E72D7DD-0D74-4E49-9B2D-AD9C1B3BEBD4}" type="presOf" srcId="{715CA833-33D3-A649-A363-5BE3C0B03CFB}" destId="{7CFD4B98-6849-464E-BBD9-60BF94E3BB71}" srcOrd="1" destOrd="0" presId="urn:microsoft.com/office/officeart/2005/8/layout/list1"/>
    <dgm:cxn modelId="{27AF0F6F-4FC4-C940-B34A-8F509C2FB388}" type="presParOf" srcId="{4F6712EC-6387-C345-BF7B-94ACE82DC0D7}" destId="{0877A1A7-79C3-B344-8213-AD8D37C3B6CA}" srcOrd="0" destOrd="0" presId="urn:microsoft.com/office/officeart/2005/8/layout/list1"/>
    <dgm:cxn modelId="{AEFF1CC0-340F-8E46-9B32-8FF9C91827A9}" type="presParOf" srcId="{0877A1A7-79C3-B344-8213-AD8D37C3B6CA}" destId="{BBAAF6D3-9E89-E448-B4E2-4A9084F912D4}" srcOrd="0" destOrd="0" presId="urn:microsoft.com/office/officeart/2005/8/layout/list1"/>
    <dgm:cxn modelId="{C4F1933A-685F-E945-92A4-244915F7D7C9}" type="presParOf" srcId="{0877A1A7-79C3-B344-8213-AD8D37C3B6CA}" destId="{7CFD4B98-6849-464E-BBD9-60BF94E3BB71}" srcOrd="1" destOrd="0" presId="urn:microsoft.com/office/officeart/2005/8/layout/list1"/>
    <dgm:cxn modelId="{4FEA2B7B-4DA8-E446-87B7-29C3B22D13C6}" type="presParOf" srcId="{4F6712EC-6387-C345-BF7B-94ACE82DC0D7}" destId="{2D2D0C1E-F7DE-8A4C-8926-C5D0477F3A46}" srcOrd="1" destOrd="0" presId="urn:microsoft.com/office/officeart/2005/8/layout/list1"/>
    <dgm:cxn modelId="{C4C04999-548C-3943-832C-A17F0C094447}" type="presParOf" srcId="{4F6712EC-6387-C345-BF7B-94ACE82DC0D7}" destId="{26C0BD85-F8A7-A64A-BF36-99495B587282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 err="1"/>
            <a:t>Meta</a:t>
          </a:r>
          <a:r>
            <a:rPr lang="hu-HU" b="1" i="0" u="none" dirty="0"/>
            <a:t>-modulok kialakítása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F4589C61-F657-2E4A-8385-2174F6DD5FA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 </a:t>
          </a:r>
          <a:r>
            <a:rPr lang="hu-HU" b="0" i="0" u="none" dirty="0" err="1"/>
            <a:t>meta</a:t>
          </a:r>
          <a:r>
            <a:rPr lang="hu-HU" b="0" i="0" u="none"/>
            <a:t>-modulok rombusz és hatszög alakú struktúrák, amelyek lehetővé teszik a hatékonyabb átrendeződést és mozgást.</a:t>
          </a:r>
        </a:p>
      </dgm:t>
    </dgm:pt>
    <dgm:pt modelId="{8974B296-3005-4F40-89CF-5506CC25743A}" type="parTrans" cxnId="{C76FE161-BDD1-3647-88CA-2C0BC7B69C9F}">
      <dgm:prSet/>
      <dgm:spPr/>
      <dgm:t>
        <a:bodyPr/>
        <a:lstStyle/>
        <a:p>
          <a:endParaRPr lang="hu-HU"/>
        </a:p>
      </dgm:t>
    </dgm:pt>
    <dgm:pt modelId="{BEE7EC5F-BDC1-4943-982E-53C13AA405D6}" type="sibTrans" cxnId="{C76FE161-BDD1-3647-88CA-2C0BC7B69C9F}">
      <dgm:prSet/>
      <dgm:spPr/>
      <dgm:t>
        <a:bodyPr/>
        <a:lstStyle/>
        <a:p>
          <a:endParaRPr lang="hu-HU"/>
        </a:p>
      </dgm:t>
    </dgm:pt>
    <dgm:pt modelId="{F2F56E23-E4FC-004C-97D3-7B9C2E319FD3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93C8C39C-0756-6F43-BA4A-C6DED05EB9B5}" type="pres">
      <dgm:prSet presAssocID="{715CA833-33D3-A649-A363-5BE3C0B03CFB}" presName="parentLin" presStyleCnt="0"/>
      <dgm:spPr/>
    </dgm:pt>
    <dgm:pt modelId="{E8A7E5E7-AC0A-1846-866C-78F70FAB9E68}" type="pres">
      <dgm:prSet presAssocID="{715CA833-33D3-A649-A363-5BE3C0B03CFB}" presName="parentLeftMargin" presStyleLbl="node1" presStyleIdx="0" presStyleCnt="1"/>
      <dgm:spPr/>
    </dgm:pt>
    <dgm:pt modelId="{A075027C-E867-7A4F-B651-E1F1B494A37C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003B9FF-DD55-7F4F-BE0A-52873914B704}" type="pres">
      <dgm:prSet presAssocID="{715CA833-33D3-A649-A363-5BE3C0B03CFB}" presName="negativeSpace" presStyleCnt="0"/>
      <dgm:spPr/>
    </dgm:pt>
    <dgm:pt modelId="{8BEBFB5F-3DA8-DA46-BE2B-A331DA215008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1EE79C3B-EB7D-F94B-A7A1-BE76F7989B21}" type="presOf" srcId="{715CA833-33D3-A649-A363-5BE3C0B03CFB}" destId="{A075027C-E867-7A4F-B651-E1F1B494A37C}" srcOrd="1" destOrd="0" presId="urn:microsoft.com/office/officeart/2005/8/layout/list1"/>
    <dgm:cxn modelId="{C76FE161-BDD1-3647-88CA-2C0BC7B69C9F}" srcId="{715CA833-33D3-A649-A363-5BE3C0B03CFB}" destId="{F4589C61-F657-2E4A-8385-2174F6DD5FAD}" srcOrd="0" destOrd="0" parTransId="{8974B296-3005-4F40-89CF-5506CC25743A}" sibTransId="{BEE7EC5F-BDC1-4943-982E-53C13AA405D6}"/>
    <dgm:cxn modelId="{7CE19F72-E6A3-7640-8EB8-57FFCBC66CED}" type="presOf" srcId="{D64E08AD-4307-114C-8E08-E2126B428EB4}" destId="{F2F56E23-E4FC-004C-97D3-7B9C2E319FD3}" srcOrd="0" destOrd="0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B56F37D7-D69B-4642-A87C-71105319E16E}" type="presOf" srcId="{F4589C61-F657-2E4A-8385-2174F6DD5FAD}" destId="{8BEBFB5F-3DA8-DA46-BE2B-A331DA215008}" srcOrd="0" destOrd="0" presId="urn:microsoft.com/office/officeart/2005/8/layout/list1"/>
    <dgm:cxn modelId="{4DFDEADC-E025-594E-AFCD-A38151F7F792}" type="presOf" srcId="{715CA833-33D3-A649-A363-5BE3C0B03CFB}" destId="{E8A7E5E7-AC0A-1846-866C-78F70FAB9E68}" srcOrd="0" destOrd="0" presId="urn:microsoft.com/office/officeart/2005/8/layout/list1"/>
    <dgm:cxn modelId="{5A226D04-87CA-3E4F-A217-A60EF776D8DC}" type="presParOf" srcId="{F2F56E23-E4FC-004C-97D3-7B9C2E319FD3}" destId="{93C8C39C-0756-6F43-BA4A-C6DED05EB9B5}" srcOrd="0" destOrd="0" presId="urn:microsoft.com/office/officeart/2005/8/layout/list1"/>
    <dgm:cxn modelId="{99E7D50E-7C69-A64D-A3FA-9A3618BA50EA}" type="presParOf" srcId="{93C8C39C-0756-6F43-BA4A-C6DED05EB9B5}" destId="{E8A7E5E7-AC0A-1846-866C-78F70FAB9E68}" srcOrd="0" destOrd="0" presId="urn:microsoft.com/office/officeart/2005/8/layout/list1"/>
    <dgm:cxn modelId="{7287CB06-C2DE-A44B-930B-E9BA353110F3}" type="presParOf" srcId="{93C8C39C-0756-6F43-BA4A-C6DED05EB9B5}" destId="{A075027C-E867-7A4F-B651-E1F1B494A37C}" srcOrd="1" destOrd="0" presId="urn:microsoft.com/office/officeart/2005/8/layout/list1"/>
    <dgm:cxn modelId="{92A0055B-6B5F-BC4A-9DD9-C68A32822B51}" type="presParOf" srcId="{F2F56E23-E4FC-004C-97D3-7B9C2E319FD3}" destId="{F003B9FF-DD55-7F4F-BE0A-52873914B704}" srcOrd="1" destOrd="0" presId="urn:microsoft.com/office/officeart/2005/8/layout/list1"/>
    <dgm:cxn modelId="{BF6C71F9-4902-4E4E-B053-CEF4FCF87151}" type="presParOf" srcId="{F2F56E23-E4FC-004C-97D3-7B9C2E319FD3}" destId="{8BEBFB5F-3DA8-DA46-BE2B-A331DA21500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/>
            <a:t>Mozgási primitívek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655BABC9-C954-3F48-BE24-4AB7E255D3D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0" i="0" u="none" dirty="0"/>
            <a:t>A </a:t>
          </a:r>
          <a:r>
            <a:rPr lang="hu-HU" b="0" i="0" u="none" dirty="0" err="1"/>
            <a:t>meta</a:t>
          </a:r>
          <a:r>
            <a:rPr lang="hu-HU" b="0" i="0" u="none" dirty="0"/>
            <a:t>-modulok különféle mozgási primitíveket alkalmaznak, mint például csúszás, forgás és </a:t>
          </a:r>
          <a:r>
            <a:rPr lang="hu-HU" b="0" i="0" u="none" dirty="0" err="1"/>
            <a:t>alagutazás</a:t>
          </a:r>
          <a:r>
            <a:rPr lang="hu-HU" b="0" i="0" u="none" dirty="0"/>
            <a:t>, amelyek segítségével gyorsabban és pontosabban átalakíthatják a formájukat.</a:t>
          </a:r>
        </a:p>
      </dgm:t>
    </dgm:pt>
    <dgm:pt modelId="{78DCDC0A-ECD2-034C-B993-448C4E44DA4B}" type="parTrans" cxnId="{14C6AD39-35DB-124B-9EEF-C94858BE1BAC}">
      <dgm:prSet/>
      <dgm:spPr/>
      <dgm:t>
        <a:bodyPr/>
        <a:lstStyle/>
        <a:p>
          <a:endParaRPr lang="hu-HU"/>
        </a:p>
      </dgm:t>
    </dgm:pt>
    <dgm:pt modelId="{7DC09F1E-EFFC-1F43-A95E-0032E2351097}" type="sibTrans" cxnId="{14C6AD39-35DB-124B-9EEF-C94858BE1BAC}">
      <dgm:prSet/>
      <dgm:spPr/>
      <dgm:t>
        <a:bodyPr/>
        <a:lstStyle/>
        <a:p>
          <a:endParaRPr lang="hu-HU"/>
        </a:p>
      </dgm:t>
    </dgm:pt>
    <dgm:pt modelId="{15AA7024-5A51-C54F-B7A1-2B2FA59BAF4B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3B56DE77-DD47-C64B-8236-88C06D8F0780}" type="pres">
      <dgm:prSet presAssocID="{715CA833-33D3-A649-A363-5BE3C0B03CFB}" presName="parentLin" presStyleCnt="0"/>
      <dgm:spPr/>
    </dgm:pt>
    <dgm:pt modelId="{6F62F1C4-7DC7-6D44-9DFC-9F5BBE4AA5CF}" type="pres">
      <dgm:prSet presAssocID="{715CA833-33D3-A649-A363-5BE3C0B03CFB}" presName="parentLeftMargin" presStyleLbl="node1" presStyleIdx="0" presStyleCnt="1"/>
      <dgm:spPr/>
    </dgm:pt>
    <dgm:pt modelId="{40DA92E3-055F-FB4B-BCCE-5EE6BB715AF7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DE9C289-311C-E64E-84C9-203FFB93C235}" type="pres">
      <dgm:prSet presAssocID="{715CA833-33D3-A649-A363-5BE3C0B03CFB}" presName="negativeSpace" presStyleCnt="0"/>
      <dgm:spPr/>
    </dgm:pt>
    <dgm:pt modelId="{0112A7D7-A75E-554D-8434-53002383D868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14C6AD39-35DB-124B-9EEF-C94858BE1BAC}" srcId="{715CA833-33D3-A649-A363-5BE3C0B03CFB}" destId="{655BABC9-C954-3F48-BE24-4AB7E255D3D2}" srcOrd="0" destOrd="0" parTransId="{78DCDC0A-ECD2-034C-B993-448C4E44DA4B}" sibTransId="{7DC09F1E-EFFC-1F43-A95E-0032E2351097}"/>
    <dgm:cxn modelId="{B7D60965-997D-CF40-A258-A47633A20138}" type="presOf" srcId="{D64E08AD-4307-114C-8E08-E2126B428EB4}" destId="{15AA7024-5A51-C54F-B7A1-2B2FA59BAF4B}" srcOrd="0" destOrd="0" presId="urn:microsoft.com/office/officeart/2005/8/layout/list1"/>
    <dgm:cxn modelId="{DD38294E-6BC6-5043-8A66-824C55AE32DA}" type="presOf" srcId="{715CA833-33D3-A649-A363-5BE3C0B03CFB}" destId="{40DA92E3-055F-FB4B-BCCE-5EE6BB715AF7}" srcOrd="1" destOrd="0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547ECF9C-77B3-F249-BC25-6C4901BE8E0F}" type="presOf" srcId="{655BABC9-C954-3F48-BE24-4AB7E255D3D2}" destId="{0112A7D7-A75E-554D-8434-53002383D868}" srcOrd="0" destOrd="0" presId="urn:microsoft.com/office/officeart/2005/8/layout/list1"/>
    <dgm:cxn modelId="{BE3C25ED-BF18-3749-ADE8-D06673587F44}" type="presOf" srcId="{715CA833-33D3-A649-A363-5BE3C0B03CFB}" destId="{6F62F1C4-7DC7-6D44-9DFC-9F5BBE4AA5CF}" srcOrd="0" destOrd="0" presId="urn:microsoft.com/office/officeart/2005/8/layout/list1"/>
    <dgm:cxn modelId="{89280190-96AE-A548-A7C7-51B8FC025C90}" type="presParOf" srcId="{15AA7024-5A51-C54F-B7A1-2B2FA59BAF4B}" destId="{3B56DE77-DD47-C64B-8236-88C06D8F0780}" srcOrd="0" destOrd="0" presId="urn:microsoft.com/office/officeart/2005/8/layout/list1"/>
    <dgm:cxn modelId="{E596E46B-B170-984C-859B-A9CBB8F2A0DE}" type="presParOf" srcId="{3B56DE77-DD47-C64B-8236-88C06D8F0780}" destId="{6F62F1C4-7DC7-6D44-9DFC-9F5BBE4AA5CF}" srcOrd="0" destOrd="0" presId="urn:microsoft.com/office/officeart/2005/8/layout/list1"/>
    <dgm:cxn modelId="{DBE5A9E6-B0C6-BD4C-B56D-476906228DCD}" type="presParOf" srcId="{3B56DE77-DD47-C64B-8236-88C06D8F0780}" destId="{40DA92E3-055F-FB4B-BCCE-5EE6BB715AF7}" srcOrd="1" destOrd="0" presId="urn:microsoft.com/office/officeart/2005/8/layout/list1"/>
    <dgm:cxn modelId="{1FCAF54C-0E99-B24E-93AB-16B346380CF0}" type="presParOf" srcId="{15AA7024-5A51-C54F-B7A1-2B2FA59BAF4B}" destId="{5DE9C289-311C-E64E-84C9-203FFB93C235}" srcOrd="1" destOrd="0" presId="urn:microsoft.com/office/officeart/2005/8/layout/list1"/>
    <dgm:cxn modelId="{C8C6658A-2076-614B-8B46-83A7D5544E67}" type="presParOf" srcId="{15AA7024-5A51-C54F-B7A1-2B2FA59BAF4B}" destId="{0112A7D7-A75E-554D-8434-53002383D86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64E08AD-4307-114C-8E08-E2126B428EB4}" type="doc">
      <dgm:prSet loTypeId="urn:microsoft.com/office/officeart/2005/8/layout/list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hu-HU"/>
        </a:p>
      </dgm:t>
    </dgm:pt>
    <dgm:pt modelId="{715CA833-33D3-A649-A363-5BE3C0B03CFB}">
      <dgm:prSet/>
      <dgm:spPr/>
      <dgm:t>
        <a:bodyPr/>
        <a:lstStyle/>
        <a:p>
          <a:r>
            <a:rPr lang="hu-HU" b="1" i="0" u="none" dirty="0"/>
            <a:t>Mozgási primitívek</a:t>
          </a:r>
          <a:endParaRPr lang="hu-HU" dirty="0"/>
        </a:p>
      </dgm:t>
    </dgm:pt>
    <dgm:pt modelId="{16A5427C-B3ED-5D4E-B993-6F084AD3F132}" type="parTrans" cxnId="{49302C56-ED5B-864F-A14E-4ACF3364FC59}">
      <dgm:prSet/>
      <dgm:spPr/>
      <dgm:t>
        <a:bodyPr/>
        <a:lstStyle/>
        <a:p>
          <a:endParaRPr lang="hu-HU"/>
        </a:p>
      </dgm:t>
    </dgm:pt>
    <dgm:pt modelId="{BED5F6C9-3221-534F-AF4A-142926F30AA5}" type="sibTrans" cxnId="{49302C56-ED5B-864F-A14E-4ACF3364FC59}">
      <dgm:prSet/>
      <dgm:spPr/>
      <dgm:t>
        <a:bodyPr/>
        <a:lstStyle/>
        <a:p>
          <a:endParaRPr lang="hu-HU"/>
        </a:p>
      </dgm:t>
    </dgm:pt>
    <dgm:pt modelId="{8A5DE925-E286-4875-8FB3-63B90728C3E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dirty="0"/>
            <a:t>Ezek alapmozgások, amelyeket az </a:t>
          </a:r>
          <a:r>
            <a:rPr lang="hu-HU" dirty="0" err="1"/>
            <a:t>amoebotok</a:t>
          </a:r>
          <a:r>
            <a:rPr lang="hu-HU" dirty="0"/>
            <a:t> vagy a </a:t>
          </a:r>
          <a:r>
            <a:rPr lang="hu-HU" dirty="0" err="1"/>
            <a:t>meta</a:t>
          </a:r>
          <a:r>
            <a:rPr lang="hu-HU" dirty="0"/>
            <a:t>-modulok végezhetnek:</a:t>
          </a:r>
        </a:p>
      </dgm:t>
    </dgm:pt>
    <dgm:pt modelId="{5AB7F30A-05ED-4F63-A24B-9D69E25F303C}" type="parTrans" cxnId="{FD70E9BD-FC6C-4D02-A19B-C6EB983FAC7C}">
      <dgm:prSet/>
      <dgm:spPr/>
      <dgm:t>
        <a:bodyPr/>
        <a:lstStyle/>
        <a:p>
          <a:endParaRPr lang="hu-HU"/>
        </a:p>
      </dgm:t>
    </dgm:pt>
    <dgm:pt modelId="{1912DA5B-3041-45D3-A943-3AA65BA44E6F}" type="sibTrans" cxnId="{FD70E9BD-FC6C-4D02-A19B-C6EB983FAC7C}">
      <dgm:prSet/>
      <dgm:spPr/>
      <dgm:t>
        <a:bodyPr/>
        <a:lstStyle/>
        <a:p>
          <a:endParaRPr lang="hu-HU"/>
        </a:p>
      </dgm:t>
    </dgm:pt>
    <dgm:pt modelId="{E892904D-FD0B-44FD-85DD-2D7A4654BC2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1" dirty="0"/>
            <a:t>Forgás (</a:t>
          </a:r>
          <a:r>
            <a:rPr lang="hu-HU" b="1" dirty="0" err="1"/>
            <a:t>Rotation</a:t>
          </a:r>
          <a:r>
            <a:rPr lang="hu-HU" b="1" dirty="0"/>
            <a:t>):</a:t>
          </a:r>
          <a:r>
            <a:rPr lang="hu-HU" dirty="0"/>
            <a:t> Egy </a:t>
          </a:r>
          <a:r>
            <a:rPr lang="hu-HU" dirty="0" err="1"/>
            <a:t>amoebot</a:t>
          </a:r>
          <a:r>
            <a:rPr lang="hu-HU" dirty="0"/>
            <a:t> </a:t>
          </a:r>
          <a:r>
            <a:rPr lang="hu-HU" b="1" dirty="0"/>
            <a:t>egy másik körül foroghat</a:t>
          </a:r>
          <a:r>
            <a:rPr lang="hu-HU" dirty="0"/>
            <a:t>.</a:t>
          </a:r>
        </a:p>
      </dgm:t>
    </dgm:pt>
    <dgm:pt modelId="{FA0B83CB-246E-4144-A977-D81C0A7E7033}" type="parTrans" cxnId="{2920D72A-0A44-4130-A893-AD4BB76816A9}">
      <dgm:prSet/>
      <dgm:spPr/>
      <dgm:t>
        <a:bodyPr/>
        <a:lstStyle/>
        <a:p>
          <a:endParaRPr lang="hu-HU"/>
        </a:p>
      </dgm:t>
    </dgm:pt>
    <dgm:pt modelId="{56C4F2CA-C9EA-4D5B-B6CC-A81D05E2DD78}" type="sibTrans" cxnId="{2920D72A-0A44-4130-A893-AD4BB76816A9}">
      <dgm:prSet/>
      <dgm:spPr/>
      <dgm:t>
        <a:bodyPr/>
        <a:lstStyle/>
        <a:p>
          <a:endParaRPr lang="hu-HU"/>
        </a:p>
      </dgm:t>
    </dgm:pt>
    <dgm:pt modelId="{2460DB49-6D1B-49B8-BE84-DB06A0E7E86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1" dirty="0"/>
            <a:t>Alagút (</a:t>
          </a:r>
          <a:r>
            <a:rPr lang="hu-HU" b="1" dirty="0" err="1"/>
            <a:t>Tunnel</a:t>
          </a:r>
          <a:r>
            <a:rPr lang="hu-HU" b="1" dirty="0"/>
            <a:t>):</a:t>
          </a:r>
          <a:r>
            <a:rPr lang="hu-HU" dirty="0"/>
            <a:t> Egy </a:t>
          </a:r>
          <a:r>
            <a:rPr lang="hu-HU" dirty="0" err="1"/>
            <a:t>amoebot</a:t>
          </a:r>
          <a:r>
            <a:rPr lang="hu-HU" dirty="0"/>
            <a:t> </a:t>
          </a:r>
          <a:r>
            <a:rPr lang="hu-HU" b="1" dirty="0"/>
            <a:t>két másik között halad át</a:t>
          </a:r>
          <a:r>
            <a:rPr lang="hu-HU" dirty="0"/>
            <a:t>.</a:t>
          </a:r>
        </a:p>
      </dgm:t>
    </dgm:pt>
    <dgm:pt modelId="{87DBE67F-31E8-45AB-84B2-4A48ECE7E7D5}" type="parTrans" cxnId="{072D97E1-3D44-4EE4-9082-6592725EB16E}">
      <dgm:prSet/>
      <dgm:spPr/>
      <dgm:t>
        <a:bodyPr/>
        <a:lstStyle/>
        <a:p>
          <a:endParaRPr lang="hu-HU"/>
        </a:p>
      </dgm:t>
    </dgm:pt>
    <dgm:pt modelId="{0EA4A821-A1C5-4441-9091-DB3E78C2CEDB}" type="sibTrans" cxnId="{072D97E1-3D44-4EE4-9082-6592725EB16E}">
      <dgm:prSet/>
      <dgm:spPr/>
      <dgm:t>
        <a:bodyPr/>
        <a:lstStyle/>
        <a:p>
          <a:endParaRPr lang="hu-HU"/>
        </a:p>
      </dgm:t>
    </dgm:pt>
    <dgm:pt modelId="{CD08AE8F-92CA-4E12-9D40-84305974423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1" dirty="0"/>
            <a:t>Kontrakció (</a:t>
          </a:r>
          <a:r>
            <a:rPr lang="hu-HU" b="1" dirty="0" err="1"/>
            <a:t>Contraction</a:t>
          </a:r>
          <a:r>
            <a:rPr lang="hu-HU" b="1" dirty="0"/>
            <a:t>):</a:t>
          </a:r>
          <a:r>
            <a:rPr lang="hu-HU" dirty="0"/>
            <a:t> Egy </a:t>
          </a:r>
          <a:r>
            <a:rPr lang="hu-HU" dirty="0" err="1"/>
            <a:t>amoebot</a:t>
          </a:r>
          <a:r>
            <a:rPr lang="hu-HU" dirty="0"/>
            <a:t> </a:t>
          </a:r>
          <a:r>
            <a:rPr lang="hu-HU" b="1" dirty="0"/>
            <a:t>összehúzza magát egy adott pontba</a:t>
          </a:r>
          <a:r>
            <a:rPr lang="hu-HU" dirty="0"/>
            <a:t>.</a:t>
          </a:r>
        </a:p>
      </dgm:t>
    </dgm:pt>
    <dgm:pt modelId="{4B481592-606F-421E-B648-741FA6C0597A}" type="parTrans" cxnId="{6945656A-6CF9-40F3-A808-DCDF457BFD04}">
      <dgm:prSet/>
      <dgm:spPr/>
      <dgm:t>
        <a:bodyPr/>
        <a:lstStyle/>
        <a:p>
          <a:endParaRPr lang="hu-HU"/>
        </a:p>
      </dgm:t>
    </dgm:pt>
    <dgm:pt modelId="{8E2578DE-4BEE-4E53-939E-86750126ED57}" type="sibTrans" cxnId="{6945656A-6CF9-40F3-A808-DCDF457BFD04}">
      <dgm:prSet/>
      <dgm:spPr/>
      <dgm:t>
        <a:bodyPr/>
        <a:lstStyle/>
        <a:p>
          <a:endParaRPr lang="hu-HU"/>
        </a:p>
      </dgm:t>
    </dgm:pt>
    <dgm:pt modelId="{3D2AC01C-2786-4B60-944B-349E3E895E8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1" dirty="0"/>
            <a:t>Expanzió (</a:t>
          </a:r>
          <a:r>
            <a:rPr lang="hu-HU" b="1" dirty="0" err="1"/>
            <a:t>Expansion</a:t>
          </a:r>
          <a:r>
            <a:rPr lang="hu-HU" b="1" dirty="0"/>
            <a:t>):</a:t>
          </a:r>
          <a:r>
            <a:rPr lang="hu-HU" dirty="0"/>
            <a:t> Egy </a:t>
          </a:r>
          <a:r>
            <a:rPr lang="hu-HU" dirty="0" err="1"/>
            <a:t>amoebot</a:t>
          </a:r>
          <a:r>
            <a:rPr lang="hu-HU" dirty="0"/>
            <a:t> </a:t>
          </a:r>
          <a:r>
            <a:rPr lang="hu-HU" b="1" dirty="0"/>
            <a:t>kinyújtja magát egy szabad pozícióba</a:t>
          </a:r>
          <a:r>
            <a:rPr lang="hu-HU" dirty="0"/>
            <a:t>.</a:t>
          </a:r>
        </a:p>
      </dgm:t>
    </dgm:pt>
    <dgm:pt modelId="{9FF796AF-5814-4037-AC93-3F864EA0DBF7}" type="parTrans" cxnId="{9F273ED4-4266-4E55-8804-22340F607303}">
      <dgm:prSet/>
      <dgm:spPr/>
      <dgm:t>
        <a:bodyPr/>
        <a:lstStyle/>
        <a:p>
          <a:endParaRPr lang="hu-HU"/>
        </a:p>
      </dgm:t>
    </dgm:pt>
    <dgm:pt modelId="{31F7E3A2-ECF0-4CE3-A23F-84F8F189BAEE}" type="sibTrans" cxnId="{9F273ED4-4266-4E55-8804-22340F607303}">
      <dgm:prSet/>
      <dgm:spPr/>
      <dgm:t>
        <a:bodyPr/>
        <a:lstStyle/>
        <a:p>
          <a:endParaRPr lang="hu-HU"/>
        </a:p>
      </dgm:t>
    </dgm:pt>
    <dgm:pt modelId="{F0644BA5-4285-4A9C-83C7-3EF0708285E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1" dirty="0"/>
            <a:t>Tolás és húzás (</a:t>
          </a:r>
          <a:r>
            <a:rPr lang="hu-HU" b="1" dirty="0" err="1"/>
            <a:t>push</a:t>
          </a:r>
          <a:r>
            <a:rPr lang="hu-HU" b="1" dirty="0"/>
            <a:t> and </a:t>
          </a:r>
          <a:r>
            <a:rPr lang="hu-HU" b="1" dirty="0" err="1"/>
            <a:t>pull</a:t>
          </a:r>
          <a:r>
            <a:rPr lang="hu-HU" b="1" dirty="0"/>
            <a:t>) </a:t>
          </a:r>
          <a:r>
            <a:rPr lang="hu-HU" b="0" dirty="0"/>
            <a:t>A csatlakoztatott részecskék képesek egymást húzni és tolni.</a:t>
          </a:r>
        </a:p>
      </dgm:t>
    </dgm:pt>
    <dgm:pt modelId="{0662B453-2894-4EF0-A0C2-0909F28D51EF}" type="parTrans" cxnId="{A851A65C-ECCE-4688-A3E2-960E6CA87E99}">
      <dgm:prSet/>
      <dgm:spPr/>
      <dgm:t>
        <a:bodyPr/>
        <a:lstStyle/>
        <a:p>
          <a:endParaRPr lang="hu-HU"/>
        </a:p>
      </dgm:t>
    </dgm:pt>
    <dgm:pt modelId="{D2B2EC33-BABD-4599-8183-E4DD923C363E}" type="sibTrans" cxnId="{A851A65C-ECCE-4688-A3E2-960E6CA87E99}">
      <dgm:prSet/>
      <dgm:spPr/>
      <dgm:t>
        <a:bodyPr/>
        <a:lstStyle/>
        <a:p>
          <a:endParaRPr lang="hu-HU"/>
        </a:p>
      </dgm:t>
    </dgm:pt>
    <dgm:pt modelId="{C348F2B2-15A5-4B04-8041-92428BBDA03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1" dirty="0"/>
            <a:t>Átadás (</a:t>
          </a:r>
          <a:r>
            <a:rPr lang="hu-HU" b="1" dirty="0" err="1"/>
            <a:t>handover</a:t>
          </a:r>
          <a:r>
            <a:rPr lang="hu-HU" b="1" dirty="0"/>
            <a:t>) </a:t>
          </a:r>
          <a:r>
            <a:rPr lang="hu-HU" b="0" dirty="0"/>
            <a:t>Egy </a:t>
          </a:r>
          <a:r>
            <a:rPr lang="hu-HU" b="0" dirty="0" err="1"/>
            <a:t>expanzált</a:t>
          </a:r>
          <a:r>
            <a:rPr lang="hu-HU" b="0" dirty="0"/>
            <a:t> részecske összehúzódik, lehetővé téve egy szomszédos kontrahált részecske számára, hogy kitáguljon és elfoglalja az elhagyott csomópontot.</a:t>
          </a:r>
        </a:p>
      </dgm:t>
    </dgm:pt>
    <dgm:pt modelId="{7908AF11-C6F9-44EE-B139-8C12FC41343B}" type="parTrans" cxnId="{1F31E30B-A4C7-4C5E-8A35-2EE00F7C16EF}">
      <dgm:prSet/>
      <dgm:spPr/>
      <dgm:t>
        <a:bodyPr/>
        <a:lstStyle/>
        <a:p>
          <a:endParaRPr lang="hu-HU"/>
        </a:p>
      </dgm:t>
    </dgm:pt>
    <dgm:pt modelId="{218C80E5-1058-45D7-984C-5D44D6140C4B}" type="sibTrans" cxnId="{1F31E30B-A4C7-4C5E-8A35-2EE00F7C16EF}">
      <dgm:prSet/>
      <dgm:spPr/>
      <dgm:t>
        <a:bodyPr/>
        <a:lstStyle/>
        <a:p>
          <a:endParaRPr lang="hu-HU"/>
        </a:p>
      </dgm:t>
    </dgm:pt>
    <dgm:pt modelId="{14119DD2-B576-4D43-9A91-8219B8F63A7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hu-HU" b="1" dirty="0"/>
            <a:t>Csúszás (</a:t>
          </a:r>
          <a:r>
            <a:rPr lang="hu-HU" b="1" dirty="0" err="1"/>
            <a:t>Slide</a:t>
          </a:r>
          <a:r>
            <a:rPr lang="hu-HU" b="1" dirty="0"/>
            <a:t>):</a:t>
          </a:r>
          <a:r>
            <a:rPr lang="hu-HU" dirty="0"/>
            <a:t> Egy </a:t>
          </a:r>
          <a:r>
            <a:rPr lang="hu-HU" dirty="0" err="1"/>
            <a:t>amoebot</a:t>
          </a:r>
          <a:r>
            <a:rPr lang="hu-HU" dirty="0"/>
            <a:t> </a:t>
          </a:r>
          <a:r>
            <a:rPr lang="hu-HU" b="1" dirty="0"/>
            <a:t>két másik mentén halad előre</a:t>
          </a:r>
          <a:r>
            <a:rPr lang="hu-HU" dirty="0"/>
            <a:t>.</a:t>
          </a:r>
        </a:p>
      </dgm:t>
    </dgm:pt>
    <dgm:pt modelId="{0B912884-93F7-44BE-A4D4-4C6F88ADB22B}" type="parTrans" cxnId="{7DAFBBAF-3F13-4351-9F9E-7EA7174E25F2}">
      <dgm:prSet/>
      <dgm:spPr/>
      <dgm:t>
        <a:bodyPr/>
        <a:lstStyle/>
        <a:p>
          <a:endParaRPr lang="hu-HU"/>
        </a:p>
      </dgm:t>
    </dgm:pt>
    <dgm:pt modelId="{097C7BAB-02BB-49A2-843C-E24126D9DDB3}" type="sibTrans" cxnId="{7DAFBBAF-3F13-4351-9F9E-7EA7174E25F2}">
      <dgm:prSet/>
      <dgm:spPr/>
      <dgm:t>
        <a:bodyPr/>
        <a:lstStyle/>
        <a:p>
          <a:endParaRPr lang="hu-HU"/>
        </a:p>
      </dgm:t>
    </dgm:pt>
    <dgm:pt modelId="{15AA7024-5A51-C54F-B7A1-2B2FA59BAF4B}" type="pres">
      <dgm:prSet presAssocID="{D64E08AD-4307-114C-8E08-E2126B428EB4}" presName="linear" presStyleCnt="0">
        <dgm:presLayoutVars>
          <dgm:dir/>
          <dgm:animLvl val="lvl"/>
          <dgm:resizeHandles val="exact"/>
        </dgm:presLayoutVars>
      </dgm:prSet>
      <dgm:spPr/>
    </dgm:pt>
    <dgm:pt modelId="{3B56DE77-DD47-C64B-8236-88C06D8F0780}" type="pres">
      <dgm:prSet presAssocID="{715CA833-33D3-A649-A363-5BE3C0B03CFB}" presName="parentLin" presStyleCnt="0"/>
      <dgm:spPr/>
    </dgm:pt>
    <dgm:pt modelId="{6F62F1C4-7DC7-6D44-9DFC-9F5BBE4AA5CF}" type="pres">
      <dgm:prSet presAssocID="{715CA833-33D3-A649-A363-5BE3C0B03CFB}" presName="parentLeftMargin" presStyleLbl="node1" presStyleIdx="0" presStyleCnt="1"/>
      <dgm:spPr/>
    </dgm:pt>
    <dgm:pt modelId="{40DA92E3-055F-FB4B-BCCE-5EE6BB715AF7}" type="pres">
      <dgm:prSet presAssocID="{715CA833-33D3-A649-A363-5BE3C0B03CF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DE9C289-311C-E64E-84C9-203FFB93C235}" type="pres">
      <dgm:prSet presAssocID="{715CA833-33D3-A649-A363-5BE3C0B03CFB}" presName="negativeSpace" presStyleCnt="0"/>
      <dgm:spPr/>
    </dgm:pt>
    <dgm:pt modelId="{0112A7D7-A75E-554D-8434-53002383D868}" type="pres">
      <dgm:prSet presAssocID="{715CA833-33D3-A649-A363-5BE3C0B03CF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1F31E30B-A4C7-4C5E-8A35-2EE00F7C16EF}" srcId="{8A5DE925-E286-4875-8FB3-63B90728C3E2}" destId="{C348F2B2-15A5-4B04-8041-92428BBDA03E}" srcOrd="1" destOrd="0" parTransId="{7908AF11-C6F9-44EE-B139-8C12FC41343B}" sibTransId="{218C80E5-1058-45D7-984C-5D44D6140C4B}"/>
    <dgm:cxn modelId="{5E56180D-A682-4C66-B613-BCF5B15B0A59}" type="presOf" srcId="{CD08AE8F-92CA-4E12-9D40-84305974423E}" destId="{0112A7D7-A75E-554D-8434-53002383D868}" srcOrd="0" destOrd="6" presId="urn:microsoft.com/office/officeart/2005/8/layout/list1"/>
    <dgm:cxn modelId="{2920D72A-0A44-4130-A893-AD4BB76816A9}" srcId="{8A5DE925-E286-4875-8FB3-63B90728C3E2}" destId="{E892904D-FD0B-44FD-85DD-2D7A4654BC22}" srcOrd="3" destOrd="0" parTransId="{FA0B83CB-246E-4144-A977-D81C0A7E7033}" sibTransId="{56C4F2CA-C9EA-4D5B-B6CC-A81D05E2DD78}"/>
    <dgm:cxn modelId="{A851A65C-ECCE-4688-A3E2-960E6CA87E99}" srcId="{8A5DE925-E286-4875-8FB3-63B90728C3E2}" destId="{F0644BA5-4285-4A9C-83C7-3EF0708285E7}" srcOrd="0" destOrd="0" parTransId="{0662B453-2894-4EF0-A0C2-0909F28D51EF}" sibTransId="{D2B2EC33-BABD-4599-8183-E4DD923C363E}"/>
    <dgm:cxn modelId="{B7D60965-997D-CF40-A258-A47633A20138}" type="presOf" srcId="{D64E08AD-4307-114C-8E08-E2126B428EB4}" destId="{15AA7024-5A51-C54F-B7A1-2B2FA59BAF4B}" srcOrd="0" destOrd="0" presId="urn:microsoft.com/office/officeart/2005/8/layout/list1"/>
    <dgm:cxn modelId="{B2FE7366-D926-4E06-9EE4-076D283C0665}" type="presOf" srcId="{8A5DE925-E286-4875-8FB3-63B90728C3E2}" destId="{0112A7D7-A75E-554D-8434-53002383D868}" srcOrd="0" destOrd="0" presId="urn:microsoft.com/office/officeart/2005/8/layout/list1"/>
    <dgm:cxn modelId="{6945656A-6CF9-40F3-A808-DCDF457BFD04}" srcId="{8A5DE925-E286-4875-8FB3-63B90728C3E2}" destId="{CD08AE8F-92CA-4E12-9D40-84305974423E}" srcOrd="5" destOrd="0" parTransId="{4B481592-606F-421E-B648-741FA6C0597A}" sibTransId="{8E2578DE-4BEE-4E53-939E-86750126ED57}"/>
    <dgm:cxn modelId="{DD38294E-6BC6-5043-8A66-824C55AE32DA}" type="presOf" srcId="{715CA833-33D3-A649-A363-5BE3C0B03CFB}" destId="{40DA92E3-055F-FB4B-BCCE-5EE6BB715AF7}" srcOrd="1" destOrd="0" presId="urn:microsoft.com/office/officeart/2005/8/layout/list1"/>
    <dgm:cxn modelId="{49302C56-ED5B-864F-A14E-4ACF3364FC59}" srcId="{D64E08AD-4307-114C-8E08-E2126B428EB4}" destId="{715CA833-33D3-A649-A363-5BE3C0B03CFB}" srcOrd="0" destOrd="0" parTransId="{16A5427C-B3ED-5D4E-B993-6F084AD3F132}" sibTransId="{BED5F6C9-3221-534F-AF4A-142926F30AA5}"/>
    <dgm:cxn modelId="{B6E7AF59-6EAE-4D0C-8FBC-E3A3374B7092}" type="presOf" srcId="{3D2AC01C-2786-4B60-944B-349E3E895E83}" destId="{0112A7D7-A75E-554D-8434-53002383D868}" srcOrd="0" destOrd="7" presId="urn:microsoft.com/office/officeart/2005/8/layout/list1"/>
    <dgm:cxn modelId="{6F47F490-9216-47C7-999D-2E133A049D63}" type="presOf" srcId="{C348F2B2-15A5-4B04-8041-92428BBDA03E}" destId="{0112A7D7-A75E-554D-8434-53002383D868}" srcOrd="0" destOrd="2" presId="urn:microsoft.com/office/officeart/2005/8/layout/list1"/>
    <dgm:cxn modelId="{924AE2AB-20F0-47FE-AB69-FA13F4F4D2BD}" type="presOf" srcId="{F0644BA5-4285-4A9C-83C7-3EF0708285E7}" destId="{0112A7D7-A75E-554D-8434-53002383D868}" srcOrd="0" destOrd="1" presId="urn:microsoft.com/office/officeart/2005/8/layout/list1"/>
    <dgm:cxn modelId="{7DAFBBAF-3F13-4351-9F9E-7EA7174E25F2}" srcId="{8A5DE925-E286-4875-8FB3-63B90728C3E2}" destId="{14119DD2-B576-4D43-9A91-8219B8F63A72}" srcOrd="2" destOrd="0" parTransId="{0B912884-93F7-44BE-A4D4-4C6F88ADB22B}" sibTransId="{097C7BAB-02BB-49A2-843C-E24126D9DDB3}"/>
    <dgm:cxn modelId="{D049A9B0-E5F9-472C-9DA7-52080E7E599D}" type="presOf" srcId="{2460DB49-6D1B-49B8-BE84-DB06A0E7E863}" destId="{0112A7D7-A75E-554D-8434-53002383D868}" srcOrd="0" destOrd="5" presId="urn:microsoft.com/office/officeart/2005/8/layout/list1"/>
    <dgm:cxn modelId="{FD70E9BD-FC6C-4D02-A19B-C6EB983FAC7C}" srcId="{715CA833-33D3-A649-A363-5BE3C0B03CFB}" destId="{8A5DE925-E286-4875-8FB3-63B90728C3E2}" srcOrd="0" destOrd="0" parTransId="{5AB7F30A-05ED-4F63-A24B-9D69E25F303C}" sibTransId="{1912DA5B-3041-45D3-A943-3AA65BA44E6F}"/>
    <dgm:cxn modelId="{9F273ED4-4266-4E55-8804-22340F607303}" srcId="{8A5DE925-E286-4875-8FB3-63B90728C3E2}" destId="{3D2AC01C-2786-4B60-944B-349E3E895E83}" srcOrd="6" destOrd="0" parTransId="{9FF796AF-5814-4037-AC93-3F864EA0DBF7}" sibTransId="{31F7E3A2-ECF0-4CE3-A23F-84F8F189BAEE}"/>
    <dgm:cxn modelId="{072D97E1-3D44-4EE4-9082-6592725EB16E}" srcId="{8A5DE925-E286-4875-8FB3-63B90728C3E2}" destId="{2460DB49-6D1B-49B8-BE84-DB06A0E7E863}" srcOrd="4" destOrd="0" parTransId="{87DBE67F-31E8-45AB-84B2-4A48ECE7E7D5}" sibTransId="{0EA4A821-A1C5-4441-9091-DB3E78C2CEDB}"/>
    <dgm:cxn modelId="{BE3C25ED-BF18-3749-ADE8-D06673587F44}" type="presOf" srcId="{715CA833-33D3-A649-A363-5BE3C0B03CFB}" destId="{6F62F1C4-7DC7-6D44-9DFC-9F5BBE4AA5CF}" srcOrd="0" destOrd="0" presId="urn:microsoft.com/office/officeart/2005/8/layout/list1"/>
    <dgm:cxn modelId="{65B925EF-6EB7-491C-9FBA-F927A4C91CD9}" type="presOf" srcId="{14119DD2-B576-4D43-9A91-8219B8F63A72}" destId="{0112A7D7-A75E-554D-8434-53002383D868}" srcOrd="0" destOrd="3" presId="urn:microsoft.com/office/officeart/2005/8/layout/list1"/>
    <dgm:cxn modelId="{396323F7-4553-49A5-95A1-B5E629D3F75B}" type="presOf" srcId="{E892904D-FD0B-44FD-85DD-2D7A4654BC22}" destId="{0112A7D7-A75E-554D-8434-53002383D868}" srcOrd="0" destOrd="4" presId="urn:microsoft.com/office/officeart/2005/8/layout/list1"/>
    <dgm:cxn modelId="{89280190-96AE-A548-A7C7-51B8FC025C90}" type="presParOf" srcId="{15AA7024-5A51-C54F-B7A1-2B2FA59BAF4B}" destId="{3B56DE77-DD47-C64B-8236-88C06D8F0780}" srcOrd="0" destOrd="0" presId="urn:microsoft.com/office/officeart/2005/8/layout/list1"/>
    <dgm:cxn modelId="{E596E46B-B170-984C-859B-A9CBB8F2A0DE}" type="presParOf" srcId="{3B56DE77-DD47-C64B-8236-88C06D8F0780}" destId="{6F62F1C4-7DC7-6D44-9DFC-9F5BBE4AA5CF}" srcOrd="0" destOrd="0" presId="urn:microsoft.com/office/officeart/2005/8/layout/list1"/>
    <dgm:cxn modelId="{DBE5A9E6-B0C6-BD4C-B56D-476906228DCD}" type="presParOf" srcId="{3B56DE77-DD47-C64B-8236-88C06D8F0780}" destId="{40DA92E3-055F-FB4B-BCCE-5EE6BB715AF7}" srcOrd="1" destOrd="0" presId="urn:microsoft.com/office/officeart/2005/8/layout/list1"/>
    <dgm:cxn modelId="{1FCAF54C-0E99-B24E-93AB-16B346380CF0}" type="presParOf" srcId="{15AA7024-5A51-C54F-B7A1-2B2FA59BAF4B}" destId="{5DE9C289-311C-E64E-84C9-203FFB93C235}" srcOrd="1" destOrd="0" presId="urn:microsoft.com/office/officeart/2005/8/layout/list1"/>
    <dgm:cxn modelId="{C8C6658A-2076-614B-8B46-83A7D5544E67}" type="presParOf" srcId="{15AA7024-5A51-C54F-B7A1-2B2FA59BAF4B}" destId="{0112A7D7-A75E-554D-8434-53002383D86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01B9ED-2540-FB49-A26A-8A25F6FC36D5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770950-7906-2748-982D-C47256455174}">
      <dsp:nvSpPr>
        <dsp:cNvPr id="0" name=""/>
        <dsp:cNvSpPr/>
      </dsp:nvSpPr>
      <dsp:spPr>
        <a:xfrm>
          <a:off x="0" y="0"/>
          <a:ext cx="2103120" cy="43513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400" b="1" i="0" kern="1200" dirty="0"/>
            <a:t>Mi az </a:t>
          </a:r>
          <a:r>
            <a:rPr lang="hu-HU" sz="3400" b="1" i="0" kern="1200" dirty="0" err="1"/>
            <a:t>Amoebot</a:t>
          </a:r>
          <a:r>
            <a:rPr lang="hu-HU" sz="3400" b="1" i="0" kern="1200" dirty="0"/>
            <a:t> modell?</a:t>
          </a:r>
          <a:endParaRPr lang="hu-HU" sz="3400" kern="1200" dirty="0"/>
        </a:p>
      </dsp:txBody>
      <dsp:txXfrm>
        <a:off x="0" y="0"/>
        <a:ext cx="2103120" cy="4351338"/>
      </dsp:txXfrm>
    </dsp:sp>
    <dsp:sp modelId="{F77472A4-9397-A24D-A45D-A83C24A00209}">
      <dsp:nvSpPr>
        <dsp:cNvPr id="0" name=""/>
        <dsp:cNvSpPr/>
      </dsp:nvSpPr>
      <dsp:spPr>
        <a:xfrm>
          <a:off x="2260854" y="101134"/>
          <a:ext cx="8254746" cy="2022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100" b="0" i="0" kern="1200" dirty="0"/>
            <a:t>Az </a:t>
          </a:r>
          <a:r>
            <a:rPr lang="hu-HU" sz="3100" b="0" i="0" kern="1200" dirty="0" err="1"/>
            <a:t>Amoebot</a:t>
          </a:r>
          <a:r>
            <a:rPr lang="hu-HU" sz="3100" b="0" i="0" kern="1200" dirty="0"/>
            <a:t> modell egy olyan programozható anyagot alkalmazó rendszer, amely </a:t>
          </a:r>
          <a:r>
            <a:rPr lang="hu-HU" sz="3100" b="0" i="0" kern="1200" dirty="0" err="1"/>
            <a:t>nano</a:t>
          </a:r>
          <a:r>
            <a:rPr lang="hu-HU" sz="3100" b="0" i="0" kern="1200" dirty="0"/>
            <a:t>-robotokat használ az alakzatváltás és a mozgás végrehajtására.</a:t>
          </a:r>
          <a:endParaRPr lang="hu-HU" sz="3100" kern="1200" dirty="0"/>
        </a:p>
      </dsp:txBody>
      <dsp:txXfrm>
        <a:off x="2260854" y="101134"/>
        <a:ext cx="8254746" cy="2022692"/>
      </dsp:txXfrm>
    </dsp:sp>
    <dsp:sp modelId="{27E3901B-4302-184D-A485-61743BF09604}">
      <dsp:nvSpPr>
        <dsp:cNvPr id="0" name=""/>
        <dsp:cNvSpPr/>
      </dsp:nvSpPr>
      <dsp:spPr>
        <a:xfrm>
          <a:off x="2103120" y="2123826"/>
          <a:ext cx="8412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76FE4B-D664-4546-94A9-E35B0DF00982}">
      <dsp:nvSpPr>
        <dsp:cNvPr id="0" name=""/>
        <dsp:cNvSpPr/>
      </dsp:nvSpPr>
      <dsp:spPr>
        <a:xfrm>
          <a:off x="2260854" y="2224961"/>
          <a:ext cx="8254746" cy="2022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100" b="0" i="0" kern="1200" dirty="0"/>
            <a:t>Az </a:t>
          </a:r>
          <a:r>
            <a:rPr lang="hu-HU" sz="3100" b="0" i="0" kern="1200" dirty="0" err="1"/>
            <a:t>Amoebotok</a:t>
          </a:r>
          <a:r>
            <a:rPr lang="hu-HU" sz="3100" b="0" i="0" kern="1200" dirty="0"/>
            <a:t> célja, hogy képesek legyenek egymással kommunikálni és együttműködni, hogy létrehozzanak összetett mozgásokat és átrendeződéseket.</a:t>
          </a:r>
          <a:endParaRPr lang="hu-HU" sz="3100" kern="1200" dirty="0"/>
        </a:p>
      </dsp:txBody>
      <dsp:txXfrm>
        <a:off x="2260854" y="2224961"/>
        <a:ext cx="8254746" cy="2022692"/>
      </dsp:txXfrm>
    </dsp:sp>
    <dsp:sp modelId="{2D51BD03-9F21-FD48-A4D1-50A18383AF04}">
      <dsp:nvSpPr>
        <dsp:cNvPr id="0" name=""/>
        <dsp:cNvSpPr/>
      </dsp:nvSpPr>
      <dsp:spPr>
        <a:xfrm>
          <a:off x="2103120" y="4247653"/>
          <a:ext cx="8412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92B0-65E9-6145-A99A-E9C437A92B5B}">
      <dsp:nvSpPr>
        <dsp:cNvPr id="0" name=""/>
        <dsp:cNvSpPr/>
      </dsp:nvSpPr>
      <dsp:spPr>
        <a:xfrm>
          <a:off x="0" y="623629"/>
          <a:ext cx="6906491" cy="491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812292" rIns="536020" bIns="277368" numCol="1" spcCol="1270" anchor="t" anchorCtr="0">
          <a:noAutofit/>
        </a:bodyPr>
        <a:lstStyle/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3900" b="0" i="0" u="none" kern="1200" dirty="0"/>
            <a:t>A hatszöges </a:t>
          </a:r>
          <a:r>
            <a:rPr lang="hu-HU" sz="3900" b="0" i="0" u="none" kern="1200" dirty="0" err="1"/>
            <a:t>meta</a:t>
          </a:r>
          <a:r>
            <a:rPr lang="hu-HU" sz="3900" b="0" i="0" u="none" kern="1200"/>
            <a:t>-modulok lehetővé teszik a gördülést, amely különösen hasznos lehet, ha az </a:t>
          </a:r>
          <a:r>
            <a:rPr lang="hu-HU" sz="3900" b="0" i="0" u="none" kern="1200" dirty="0" err="1"/>
            <a:t>Amoebotoknak</a:t>
          </a:r>
          <a:r>
            <a:rPr lang="hu-HU" sz="3900" b="0" i="0" u="none" kern="1200" dirty="0"/>
            <a:t> nagy távolságot kell megtenniük gyorsan.</a:t>
          </a:r>
        </a:p>
      </dsp:txBody>
      <dsp:txXfrm>
        <a:off x="0" y="623629"/>
        <a:ext cx="6906491" cy="4914000"/>
      </dsp:txXfrm>
    </dsp:sp>
    <dsp:sp modelId="{F4BDECBC-3E94-9A4E-9560-7A3325CF7B0B}">
      <dsp:nvSpPr>
        <dsp:cNvPr id="0" name=""/>
        <dsp:cNvSpPr/>
      </dsp:nvSpPr>
      <dsp:spPr>
        <a:xfrm>
          <a:off x="345324" y="47989"/>
          <a:ext cx="4834543" cy="115128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b="1" i="0" u="none" kern="1200" dirty="0"/>
            <a:t>Gördülés</a:t>
          </a:r>
          <a:endParaRPr lang="hu-HU" sz="3900" kern="1200" dirty="0"/>
        </a:p>
      </dsp:txBody>
      <dsp:txXfrm>
        <a:off x="401525" y="104190"/>
        <a:ext cx="4722141" cy="103887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216841-2846-CC4A-87EC-CA6B05A27848}">
      <dsp:nvSpPr>
        <dsp:cNvPr id="0" name=""/>
        <dsp:cNvSpPr/>
      </dsp:nvSpPr>
      <dsp:spPr>
        <a:xfrm>
          <a:off x="0" y="623629"/>
          <a:ext cx="6906491" cy="491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812292" rIns="536020" bIns="277368" numCol="1" spcCol="1270" anchor="t" anchorCtr="0">
          <a:noAutofit/>
        </a:bodyPr>
        <a:lstStyle/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3900" b="0" i="0" u="none" kern="1200" dirty="0"/>
            <a:t>Az </a:t>
          </a:r>
          <a:r>
            <a:rPr lang="hu-HU" sz="3900" b="0" i="0" u="none" kern="1200" dirty="0" err="1"/>
            <a:t>Amoebotok</a:t>
          </a:r>
          <a:r>
            <a:rPr lang="hu-HU" sz="3900" b="0" i="0" u="none" kern="1200" dirty="0"/>
            <a:t> képesek féregszerű mozgásra is, amely finomabb és rugalmasabb mozgásokat biztosít a komplex terepviszonyok leküzdésében.</a:t>
          </a:r>
        </a:p>
      </dsp:txBody>
      <dsp:txXfrm>
        <a:off x="0" y="623629"/>
        <a:ext cx="6906491" cy="4914000"/>
      </dsp:txXfrm>
    </dsp:sp>
    <dsp:sp modelId="{84463C3A-B5DA-1541-BC84-E7F3608798BC}">
      <dsp:nvSpPr>
        <dsp:cNvPr id="0" name=""/>
        <dsp:cNvSpPr/>
      </dsp:nvSpPr>
      <dsp:spPr>
        <a:xfrm>
          <a:off x="345324" y="47989"/>
          <a:ext cx="4834543" cy="115128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b="1" i="0" u="none" kern="1200"/>
            <a:t>Kúszás</a:t>
          </a:r>
          <a:endParaRPr lang="hu-HU" sz="3900" kern="1200" dirty="0"/>
        </a:p>
      </dsp:txBody>
      <dsp:txXfrm>
        <a:off x="401525" y="104190"/>
        <a:ext cx="4722141" cy="103887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5E49E9-B762-9349-AA7E-84D3DEE236F1}">
      <dsp:nvSpPr>
        <dsp:cNvPr id="0" name=""/>
        <dsp:cNvSpPr/>
      </dsp:nvSpPr>
      <dsp:spPr>
        <a:xfrm>
          <a:off x="0" y="623629"/>
          <a:ext cx="6906491" cy="491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812292" rIns="536020" bIns="277368" numCol="1" spcCol="1270" anchor="t" anchorCtr="0">
          <a:noAutofit/>
        </a:bodyPr>
        <a:lstStyle/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3900" b="0" i="0" u="none" kern="1200" dirty="0"/>
            <a:t>A járás mechanizmusa az ezerlábúak inspirálta lábmozgás, amely az </a:t>
          </a:r>
          <a:r>
            <a:rPr lang="hu-HU" sz="3900" b="0" i="0" u="none" kern="1200" dirty="0" err="1"/>
            <a:t>Amoebotok</a:t>
          </a:r>
          <a:r>
            <a:rPr lang="hu-HU" sz="3900" b="0" i="0" u="none" kern="1200" dirty="0"/>
            <a:t> számára lehetővé teszi a stabil mozgást és a nagyobb területek lefedését.</a:t>
          </a:r>
        </a:p>
      </dsp:txBody>
      <dsp:txXfrm>
        <a:off x="0" y="623629"/>
        <a:ext cx="6906491" cy="4914000"/>
      </dsp:txXfrm>
    </dsp:sp>
    <dsp:sp modelId="{452CE074-DCC4-F34F-B795-02A722B7F199}">
      <dsp:nvSpPr>
        <dsp:cNvPr id="0" name=""/>
        <dsp:cNvSpPr/>
      </dsp:nvSpPr>
      <dsp:spPr>
        <a:xfrm>
          <a:off x="345324" y="47989"/>
          <a:ext cx="4834543" cy="115128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b="1" i="0" u="none" kern="1200"/>
            <a:t>Járás</a:t>
          </a:r>
          <a:endParaRPr lang="hu-HU" sz="3900" kern="1200" dirty="0"/>
        </a:p>
      </dsp:txBody>
      <dsp:txXfrm>
        <a:off x="401525" y="104190"/>
        <a:ext cx="4722141" cy="103887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83AE60-6D54-5043-B3D1-3861F0038260}">
      <dsp:nvSpPr>
        <dsp:cNvPr id="0" name=""/>
        <dsp:cNvSpPr/>
      </dsp:nvSpPr>
      <dsp:spPr>
        <a:xfrm>
          <a:off x="0" y="869329"/>
          <a:ext cx="6906491" cy="4422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812292" rIns="536020" bIns="277368" numCol="1" spcCol="1270" anchor="t" anchorCtr="0">
          <a:noAutofit/>
        </a:bodyPr>
        <a:lstStyle/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3900" b="0" i="0" u="none" kern="1200" dirty="0"/>
            <a:t>Az </a:t>
          </a:r>
          <a:r>
            <a:rPr lang="hu-HU" sz="3900" b="0" i="0" u="none" kern="1200" dirty="0" err="1"/>
            <a:t>Amoebotok</a:t>
          </a:r>
          <a:r>
            <a:rPr lang="hu-HU" sz="3900" b="0" i="0" u="none" kern="1200" dirty="0"/>
            <a:t> képesek stabil struktúrákat kialakítani, amelyek lehetővé teszik különböző objektumok szállítását és mozgatását.</a:t>
          </a:r>
        </a:p>
      </dsp:txBody>
      <dsp:txXfrm>
        <a:off x="0" y="869329"/>
        <a:ext cx="6906491" cy="4422600"/>
      </dsp:txXfrm>
    </dsp:sp>
    <dsp:sp modelId="{EBA022B6-E211-F945-BC0A-177C049EB672}">
      <dsp:nvSpPr>
        <dsp:cNvPr id="0" name=""/>
        <dsp:cNvSpPr/>
      </dsp:nvSpPr>
      <dsp:spPr>
        <a:xfrm>
          <a:off x="345324" y="293689"/>
          <a:ext cx="4834543" cy="115128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b="1" i="0" u="none" kern="1200" dirty="0"/>
            <a:t>Stabil struktúra</a:t>
          </a:r>
          <a:endParaRPr lang="hu-HU" sz="3900" kern="1200" dirty="0"/>
        </a:p>
      </dsp:txBody>
      <dsp:txXfrm>
        <a:off x="401525" y="349890"/>
        <a:ext cx="4722141" cy="103887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246AB-E325-D84F-B94F-4C3B7EEEBD74}">
      <dsp:nvSpPr>
        <dsp:cNvPr id="0" name=""/>
        <dsp:cNvSpPr/>
      </dsp:nvSpPr>
      <dsp:spPr>
        <a:xfrm>
          <a:off x="0" y="294319"/>
          <a:ext cx="6906491" cy="5247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354076" rIns="53602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hu-HU" sz="1700" b="1" kern="1200" dirty="0"/>
            <a:t>Python 3</a:t>
          </a:r>
          <a:r>
            <a:rPr lang="hu-HU" sz="1700" kern="1200" dirty="0"/>
            <a:t>: a projekt teljes egészében Python nyelven íródott, jól strukturált, objektumorientált felépítéssel.</a:t>
          </a:r>
          <a:endParaRPr lang="hu-HU" sz="1700" b="0" i="0" u="none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hu-HU" sz="1700" b="1" kern="1200"/>
            <a:t>Pygame</a:t>
          </a:r>
          <a:r>
            <a:rPr lang="hu-HU" sz="1700" kern="1200"/>
            <a:t>: a felhasználói felület, a vizualizáció és az animációk alapját adja. Az AntiAliasedDrawer osztály finom, élénk megjelenítést biztosít a rácspontok, élek és ágensek számára.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hu-HU" sz="1700" b="1" kern="1200" dirty="0" err="1"/>
            <a:t>Enum</a:t>
          </a:r>
          <a:r>
            <a:rPr lang="hu-HU" sz="1700" b="1" kern="1200" dirty="0"/>
            <a:t>-alapú állapotgép</a:t>
          </a:r>
          <a:r>
            <a:rPr lang="hu-HU" sz="1700" kern="1200" dirty="0"/>
            <a:t>: az </a:t>
          </a:r>
          <a:r>
            <a:rPr lang="hu-HU" sz="1700" kern="1200" dirty="0" err="1"/>
            <a:t>AmoebotState</a:t>
          </a:r>
          <a:r>
            <a:rPr lang="hu-HU" sz="1700" kern="1200" dirty="0"/>
            <a:t> és </a:t>
          </a:r>
          <a:r>
            <a:rPr lang="hu-HU" sz="1700" kern="1200" dirty="0" err="1"/>
            <a:t>BehaviorType</a:t>
          </a:r>
          <a:r>
            <a:rPr lang="hu-HU" sz="1700" kern="1200" dirty="0"/>
            <a:t> enumerációk segítségével az </a:t>
          </a:r>
          <a:r>
            <a:rPr lang="hu-HU" sz="1700" kern="1200" dirty="0" err="1"/>
            <a:t>amoebotok</a:t>
          </a:r>
          <a:r>
            <a:rPr lang="hu-HU" sz="1700" kern="1200" dirty="0"/>
            <a:t> állapotai (pl. INACTIVE, ACTIVE) és viselkedési típusai (pl. véletlenszerű, </a:t>
          </a:r>
          <a:r>
            <a:rPr lang="hu-HU" sz="1700" kern="1200" dirty="0" err="1"/>
            <a:t>célvezérelt</a:t>
          </a:r>
          <a:r>
            <a:rPr lang="hu-HU" sz="1700" kern="1200" dirty="0"/>
            <a:t>, intelligens) jól elkülönülnek és könnyen bővíthetők.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hu-HU" sz="1700" b="1" kern="1200" dirty="0"/>
            <a:t>Modularitás és szétválasztás</a:t>
          </a:r>
          <a:r>
            <a:rPr lang="hu-HU" sz="1700" kern="1200" dirty="0"/>
            <a:t>: a kód különálló modulokra tagolt (pl. </a:t>
          </a:r>
          <a:r>
            <a:rPr lang="hu-HU" sz="1700" kern="1200" dirty="0" err="1"/>
            <a:t>behaviors</a:t>
          </a:r>
          <a:r>
            <a:rPr lang="hu-HU" sz="1700" kern="1200" dirty="0"/>
            <a:t>, </a:t>
          </a:r>
          <a:r>
            <a:rPr lang="hu-HU" sz="1700" kern="1200" dirty="0" err="1"/>
            <a:t>config</a:t>
          </a:r>
          <a:r>
            <a:rPr lang="hu-HU" sz="1700" kern="1200" dirty="0"/>
            <a:t>, </a:t>
          </a:r>
          <a:r>
            <a:rPr lang="hu-HU" sz="1700" kern="1200" dirty="0" err="1"/>
            <a:t>drawer</a:t>
          </a:r>
          <a:r>
            <a:rPr lang="hu-HU" sz="1700" kern="1200" dirty="0"/>
            <a:t>), így a viselkedések, konfigurációs értékek és grafikai elemek függetlenül fejleszthetők.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u-HU" sz="1700" b="1" kern="1200" dirty="0" err="1"/>
            <a:t>Paraméterezhető</a:t>
          </a:r>
          <a:r>
            <a:rPr lang="hu-HU" sz="1700" b="1" kern="1200" dirty="0"/>
            <a:t> környezet</a:t>
          </a:r>
          <a:r>
            <a:rPr lang="hu-HU" sz="1700" kern="1200" dirty="0"/>
            <a:t>: a </a:t>
          </a:r>
          <a:r>
            <a:rPr lang="hu-HU" sz="1700" kern="1200" dirty="0" err="1"/>
            <a:t>Config</a:t>
          </a:r>
          <a:r>
            <a:rPr lang="hu-HU" sz="1700" kern="1200" dirty="0"/>
            <a:t> modulon keresztül a felhasználó módosíthatja a rács méretét, színezését, mozgási sebességet, az </a:t>
          </a:r>
          <a:r>
            <a:rPr lang="hu-HU" sz="1700" kern="1200" dirty="0" err="1"/>
            <a:t>amoebotok</a:t>
          </a:r>
          <a:r>
            <a:rPr lang="hu-HU" sz="1700" kern="1200" dirty="0"/>
            <a:t> méretét és más szimulációs jellemzőket.</a:t>
          </a:r>
        </a:p>
      </dsp:txBody>
      <dsp:txXfrm>
        <a:off x="0" y="294319"/>
        <a:ext cx="6906491" cy="5247900"/>
      </dsp:txXfrm>
    </dsp:sp>
    <dsp:sp modelId="{EBC55EC6-1CC6-774F-A128-ABD9F7794A53}">
      <dsp:nvSpPr>
        <dsp:cNvPr id="0" name=""/>
        <dsp:cNvSpPr/>
      </dsp:nvSpPr>
      <dsp:spPr>
        <a:xfrm>
          <a:off x="345324" y="43399"/>
          <a:ext cx="4834543" cy="50184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Használt technológiák és struktúrák</a:t>
          </a:r>
        </a:p>
      </dsp:txBody>
      <dsp:txXfrm>
        <a:off x="369822" y="67897"/>
        <a:ext cx="4785547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756744-4B11-C54C-8BF1-464CAE927973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48207DB-CA4C-F449-AC06-708BFA3BC104}">
      <dsp:nvSpPr>
        <dsp:cNvPr id="0" name=""/>
        <dsp:cNvSpPr/>
      </dsp:nvSpPr>
      <dsp:spPr>
        <a:xfrm>
          <a:off x="0" y="0"/>
          <a:ext cx="2103120" cy="43513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6500" b="1" i="0" u="none" kern="1200" dirty="0"/>
            <a:t>Cél</a:t>
          </a:r>
          <a:endParaRPr lang="hu-HU" sz="6500" kern="1200" dirty="0"/>
        </a:p>
      </dsp:txBody>
      <dsp:txXfrm>
        <a:off x="0" y="0"/>
        <a:ext cx="2103120" cy="4351338"/>
      </dsp:txXfrm>
    </dsp:sp>
    <dsp:sp modelId="{57A79EE1-CE9B-8A4A-BF96-EF66C8558BF1}">
      <dsp:nvSpPr>
        <dsp:cNvPr id="0" name=""/>
        <dsp:cNvSpPr/>
      </dsp:nvSpPr>
      <dsp:spPr>
        <a:xfrm>
          <a:off x="2260854" y="197594"/>
          <a:ext cx="8254746" cy="3951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hu-HU" sz="4300" b="0" i="0" u="none" kern="1200" dirty="0"/>
            <a:t>Az </a:t>
          </a:r>
          <a:r>
            <a:rPr lang="hu-HU" sz="4300" b="0" i="0" u="none" kern="1200" dirty="0" err="1"/>
            <a:t>Amoebot</a:t>
          </a:r>
          <a:r>
            <a:rPr lang="hu-HU" sz="4300" b="0" i="0" u="none" kern="1200" dirty="0"/>
            <a:t> rendszer új mozgási és átrendeződési algoritmusainak bemutatása, amelyek képesek gyorsabban és hatékonyabban alakítani a robotok formáját és mozgását.</a:t>
          </a:r>
        </a:p>
      </dsp:txBody>
      <dsp:txXfrm>
        <a:off x="2260854" y="197594"/>
        <a:ext cx="8254746" cy="3951898"/>
      </dsp:txXfrm>
    </dsp:sp>
    <dsp:sp modelId="{2E658C96-C14C-7749-AD3F-0CC68173B4AB}">
      <dsp:nvSpPr>
        <dsp:cNvPr id="0" name=""/>
        <dsp:cNvSpPr/>
      </dsp:nvSpPr>
      <dsp:spPr>
        <a:xfrm>
          <a:off x="2103120" y="4149493"/>
          <a:ext cx="8412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C0422D-8D36-244E-ACCE-358C53A9B3C6}">
      <dsp:nvSpPr>
        <dsp:cNvPr id="0" name=""/>
        <dsp:cNvSpPr/>
      </dsp:nvSpPr>
      <dsp:spPr>
        <a:xfrm>
          <a:off x="0" y="462709"/>
          <a:ext cx="6906491" cy="5103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624840" rIns="536020" bIns="2133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3000" b="0" i="0" u="none" kern="1200" dirty="0"/>
            <a:t>Az </a:t>
          </a:r>
          <a:r>
            <a:rPr lang="hu-HU" sz="3000" b="0" i="0" u="none" kern="1200" dirty="0" err="1"/>
            <a:t>Amoebot</a:t>
          </a:r>
          <a:r>
            <a:rPr lang="hu-HU" sz="3000" b="0" i="0" u="none" kern="1200" dirty="0"/>
            <a:t> egy háromszögrácson működő </a:t>
          </a:r>
          <a:r>
            <a:rPr lang="hu-HU" sz="3000" b="0" i="0" u="none" kern="1200" dirty="0" err="1"/>
            <a:t>nano</a:t>
          </a:r>
          <a:r>
            <a:rPr lang="hu-HU" sz="3000" b="0" i="0" u="none" kern="1200" dirty="0"/>
            <a:t>-robotokból álló rendszer, amely minden egyes robotot képes egyedül vagy együttműködve működtetni.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3000" b="0" i="0" u="none" kern="1200" dirty="0"/>
            <a:t>A robotok alapvető mozgása az expanzió és kontrakció, amely lehetővé teszi számukra a térbeli elrendezés változtatását.</a:t>
          </a:r>
        </a:p>
      </dsp:txBody>
      <dsp:txXfrm>
        <a:off x="0" y="462709"/>
        <a:ext cx="6906491" cy="5103000"/>
      </dsp:txXfrm>
    </dsp:sp>
    <dsp:sp modelId="{24A77C82-190C-C54B-843B-CF5B8973F64C}">
      <dsp:nvSpPr>
        <dsp:cNvPr id="0" name=""/>
        <dsp:cNvSpPr/>
      </dsp:nvSpPr>
      <dsp:spPr>
        <a:xfrm>
          <a:off x="345324" y="19909"/>
          <a:ext cx="4834543" cy="88560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b="1" i="0" u="none" kern="1200" dirty="0" err="1"/>
            <a:t>Nano</a:t>
          </a:r>
          <a:r>
            <a:rPr lang="hu-HU" sz="3000" b="1" i="0" u="none" kern="1200"/>
            <a:t>-robotok működése</a:t>
          </a:r>
          <a:endParaRPr lang="hu-HU" sz="3000" kern="1200" dirty="0"/>
        </a:p>
      </dsp:txBody>
      <dsp:txXfrm>
        <a:off x="388555" y="63140"/>
        <a:ext cx="4748081" cy="7991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CA5028-D11F-1345-ACE8-05302E009D69}">
      <dsp:nvSpPr>
        <dsp:cNvPr id="0" name=""/>
        <dsp:cNvSpPr/>
      </dsp:nvSpPr>
      <dsp:spPr>
        <a:xfrm>
          <a:off x="0" y="918649"/>
          <a:ext cx="6906491" cy="430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791464" rIns="536020" bIns="270256" numCol="1" spcCol="1270" anchor="t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3800" b="0" i="0" u="none" kern="1200" dirty="0"/>
            <a:t>Az </a:t>
          </a:r>
          <a:r>
            <a:rPr lang="hu-HU" sz="3800" b="0" i="0" u="none" kern="1200" dirty="0" err="1"/>
            <a:t>Amoebotok</a:t>
          </a:r>
          <a:r>
            <a:rPr lang="hu-HU" sz="3800" b="0" i="0" u="none" kern="1200" dirty="0"/>
            <a:t> képesek információt átadni egymásnak közvetlen kapcsolat révén, így biztosítva az egységes működést és koordinációt.</a:t>
          </a:r>
        </a:p>
      </dsp:txBody>
      <dsp:txXfrm>
        <a:off x="0" y="918649"/>
        <a:ext cx="6906491" cy="4309200"/>
      </dsp:txXfrm>
    </dsp:sp>
    <dsp:sp modelId="{A62742AB-CF49-6049-9976-F3323D622A65}">
      <dsp:nvSpPr>
        <dsp:cNvPr id="0" name=""/>
        <dsp:cNvSpPr/>
      </dsp:nvSpPr>
      <dsp:spPr>
        <a:xfrm>
          <a:off x="345324" y="357769"/>
          <a:ext cx="4834543" cy="112176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800" b="1" i="0" u="none" kern="1200" dirty="0"/>
            <a:t>Információ átadása</a:t>
          </a:r>
          <a:endParaRPr lang="hu-HU" sz="3800" kern="1200" dirty="0"/>
        </a:p>
      </dsp:txBody>
      <dsp:txXfrm>
        <a:off x="400084" y="412529"/>
        <a:ext cx="4725023" cy="10122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2D9859-1DF8-0B41-BD53-77D1056550D4}">
      <dsp:nvSpPr>
        <dsp:cNvPr id="0" name=""/>
        <dsp:cNvSpPr/>
      </dsp:nvSpPr>
      <dsp:spPr>
        <a:xfrm>
          <a:off x="0" y="679249"/>
          <a:ext cx="6906491" cy="478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791464" rIns="536020" bIns="270256" numCol="1" spcCol="1270" anchor="t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3800" b="0" i="0" u="none" kern="1200" dirty="0"/>
            <a:t>Az </a:t>
          </a:r>
          <a:r>
            <a:rPr lang="hu-HU" sz="3800" b="0" i="0" u="none" kern="1200" dirty="0" err="1"/>
            <a:t>Amoebotok</a:t>
          </a:r>
          <a:r>
            <a:rPr lang="hu-HU" sz="3800" b="0" i="0" u="none" kern="1200" dirty="0"/>
            <a:t> nem csupán saját magukban képesek mozogni, hanem képesek egymást húzni és tolni, ami jelentősen felgyorsítja az átrendeződést.</a:t>
          </a:r>
        </a:p>
      </dsp:txBody>
      <dsp:txXfrm>
        <a:off x="0" y="679249"/>
        <a:ext cx="6906491" cy="4788000"/>
      </dsp:txXfrm>
    </dsp:sp>
    <dsp:sp modelId="{53087F9B-0875-2F40-B45E-05C6F5C44B91}">
      <dsp:nvSpPr>
        <dsp:cNvPr id="0" name=""/>
        <dsp:cNvSpPr/>
      </dsp:nvSpPr>
      <dsp:spPr>
        <a:xfrm>
          <a:off x="345324" y="118369"/>
          <a:ext cx="4834543" cy="112176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800" b="1" i="0" u="none" kern="1200" dirty="0"/>
            <a:t>Kiterjesztett modell</a:t>
          </a:r>
          <a:endParaRPr lang="hu-HU" sz="3800" kern="1200" dirty="0"/>
        </a:p>
      </dsp:txBody>
      <dsp:txXfrm>
        <a:off x="400084" y="173129"/>
        <a:ext cx="4725023" cy="10122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C0BD85-F8A7-A64A-BF36-99495B587282}">
      <dsp:nvSpPr>
        <dsp:cNvPr id="0" name=""/>
        <dsp:cNvSpPr/>
      </dsp:nvSpPr>
      <dsp:spPr>
        <a:xfrm>
          <a:off x="0" y="2019619"/>
          <a:ext cx="6906491" cy="1871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458216" rIns="536020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2200" b="0" i="0" u="none" kern="1200" dirty="0"/>
            <a:t>Az új kiterjesztett mozgási algoritmusok lehetővé teszik a gyorsabb átrendeződést és dinamikus mozgásokat, amelyeket a robotok közötti szorosabb együttműködés támogat.</a:t>
          </a:r>
        </a:p>
      </dsp:txBody>
      <dsp:txXfrm>
        <a:off x="0" y="2019619"/>
        <a:ext cx="6906491" cy="1871100"/>
      </dsp:txXfrm>
    </dsp:sp>
    <dsp:sp modelId="{7CFD4B98-6849-464E-BBD9-60BF94E3BB71}">
      <dsp:nvSpPr>
        <dsp:cNvPr id="0" name=""/>
        <dsp:cNvSpPr/>
      </dsp:nvSpPr>
      <dsp:spPr>
        <a:xfrm>
          <a:off x="345324" y="1694899"/>
          <a:ext cx="4834543" cy="64944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200" b="1" i="0" u="none" kern="1200" dirty="0"/>
            <a:t>Gyorsabb átrendeződés és mozgás</a:t>
          </a:r>
          <a:endParaRPr lang="hu-HU" sz="2200" kern="1200" dirty="0"/>
        </a:p>
      </dsp:txBody>
      <dsp:txXfrm>
        <a:off x="377027" y="1726602"/>
        <a:ext cx="4771137" cy="5860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EBFB5F-3DA8-DA46-BE2B-A331DA215008}">
      <dsp:nvSpPr>
        <dsp:cNvPr id="0" name=""/>
        <dsp:cNvSpPr/>
      </dsp:nvSpPr>
      <dsp:spPr>
        <a:xfrm>
          <a:off x="0" y="1773604"/>
          <a:ext cx="6906491" cy="2466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604012" rIns="536020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2900" b="0" i="0" u="none" kern="1200" dirty="0"/>
            <a:t>A </a:t>
          </a:r>
          <a:r>
            <a:rPr lang="hu-HU" sz="2900" b="0" i="0" u="none" kern="1200" dirty="0" err="1"/>
            <a:t>meta</a:t>
          </a:r>
          <a:r>
            <a:rPr lang="hu-HU" sz="2900" b="0" i="0" u="none" kern="1200"/>
            <a:t>-modulok rombusz és hatszög alakú struktúrák, amelyek lehetővé teszik a hatékonyabb átrendeződést és mozgást.</a:t>
          </a:r>
        </a:p>
      </dsp:txBody>
      <dsp:txXfrm>
        <a:off x="0" y="1773604"/>
        <a:ext cx="6906491" cy="2466450"/>
      </dsp:txXfrm>
    </dsp:sp>
    <dsp:sp modelId="{A075027C-E867-7A4F-B651-E1F1B494A37C}">
      <dsp:nvSpPr>
        <dsp:cNvPr id="0" name=""/>
        <dsp:cNvSpPr/>
      </dsp:nvSpPr>
      <dsp:spPr>
        <a:xfrm>
          <a:off x="345324" y="1345564"/>
          <a:ext cx="4834543" cy="85608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900" b="1" i="0" u="none" kern="1200" dirty="0" err="1"/>
            <a:t>Meta</a:t>
          </a:r>
          <a:r>
            <a:rPr lang="hu-HU" sz="2900" b="1" i="0" u="none" kern="1200" dirty="0"/>
            <a:t>-modulok kialakítása</a:t>
          </a:r>
          <a:endParaRPr lang="hu-HU" sz="2900" kern="1200" dirty="0"/>
        </a:p>
      </dsp:txBody>
      <dsp:txXfrm>
        <a:off x="387114" y="1387354"/>
        <a:ext cx="4750963" cy="7725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12A7D7-A75E-554D-8434-53002383D868}">
      <dsp:nvSpPr>
        <dsp:cNvPr id="0" name=""/>
        <dsp:cNvSpPr/>
      </dsp:nvSpPr>
      <dsp:spPr>
        <a:xfrm>
          <a:off x="0" y="570484"/>
          <a:ext cx="6906491" cy="4961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728980" rIns="536020" bIns="24892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3500" b="0" i="0" u="none" kern="1200" dirty="0"/>
            <a:t>A </a:t>
          </a:r>
          <a:r>
            <a:rPr lang="hu-HU" sz="3500" b="0" i="0" u="none" kern="1200" dirty="0" err="1"/>
            <a:t>meta</a:t>
          </a:r>
          <a:r>
            <a:rPr lang="hu-HU" sz="3500" b="0" i="0" u="none" kern="1200" dirty="0"/>
            <a:t>-modulok különféle mozgási primitíveket alkalmaznak, mint például csúszás, forgás és </a:t>
          </a:r>
          <a:r>
            <a:rPr lang="hu-HU" sz="3500" b="0" i="0" u="none" kern="1200" dirty="0" err="1"/>
            <a:t>alagutazás</a:t>
          </a:r>
          <a:r>
            <a:rPr lang="hu-HU" sz="3500" b="0" i="0" u="none" kern="1200" dirty="0"/>
            <a:t>, amelyek segítségével gyorsabban és pontosabban átalakíthatják a formájukat.</a:t>
          </a:r>
        </a:p>
      </dsp:txBody>
      <dsp:txXfrm>
        <a:off x="0" y="570484"/>
        <a:ext cx="6906491" cy="4961250"/>
      </dsp:txXfrm>
    </dsp:sp>
    <dsp:sp modelId="{40DA92E3-055F-FB4B-BCCE-5EE6BB715AF7}">
      <dsp:nvSpPr>
        <dsp:cNvPr id="0" name=""/>
        <dsp:cNvSpPr/>
      </dsp:nvSpPr>
      <dsp:spPr>
        <a:xfrm>
          <a:off x="345324" y="53884"/>
          <a:ext cx="4834543" cy="103320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500" b="1" i="0" u="none" kern="1200" dirty="0"/>
            <a:t>Mozgási primitívek</a:t>
          </a:r>
          <a:endParaRPr lang="hu-HU" sz="3500" kern="1200" dirty="0"/>
        </a:p>
      </dsp:txBody>
      <dsp:txXfrm>
        <a:off x="395761" y="104321"/>
        <a:ext cx="4733669" cy="93232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12A7D7-A75E-554D-8434-53002383D868}">
      <dsp:nvSpPr>
        <dsp:cNvPr id="0" name=""/>
        <dsp:cNvSpPr/>
      </dsp:nvSpPr>
      <dsp:spPr>
        <a:xfrm>
          <a:off x="0" y="615619"/>
          <a:ext cx="6906491" cy="4605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6020" tIns="354076" rIns="536020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1700" kern="1200" dirty="0"/>
            <a:t>Ezek alapmozgások, amelyeket az </a:t>
          </a:r>
          <a:r>
            <a:rPr lang="hu-HU" sz="1700" kern="1200" dirty="0" err="1"/>
            <a:t>amoebotok</a:t>
          </a:r>
          <a:r>
            <a:rPr lang="hu-HU" sz="1700" kern="1200" dirty="0"/>
            <a:t> vagy a </a:t>
          </a:r>
          <a:r>
            <a:rPr lang="hu-HU" sz="1700" kern="1200" dirty="0" err="1"/>
            <a:t>meta</a:t>
          </a:r>
          <a:r>
            <a:rPr lang="hu-HU" sz="1700" kern="1200" dirty="0"/>
            <a:t>-modulok végezhetnek: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1700" b="1" kern="1200" dirty="0"/>
            <a:t>Tolás és húzás (</a:t>
          </a:r>
          <a:r>
            <a:rPr lang="hu-HU" sz="1700" b="1" kern="1200" dirty="0" err="1"/>
            <a:t>push</a:t>
          </a:r>
          <a:r>
            <a:rPr lang="hu-HU" sz="1700" b="1" kern="1200" dirty="0"/>
            <a:t> and </a:t>
          </a:r>
          <a:r>
            <a:rPr lang="hu-HU" sz="1700" b="1" kern="1200" dirty="0" err="1"/>
            <a:t>pull</a:t>
          </a:r>
          <a:r>
            <a:rPr lang="hu-HU" sz="1700" b="1" kern="1200" dirty="0"/>
            <a:t>) </a:t>
          </a:r>
          <a:r>
            <a:rPr lang="hu-HU" sz="1700" b="0" kern="1200" dirty="0"/>
            <a:t>A csatlakoztatott részecskék képesek egymást húzni és tolni.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1700" b="1" kern="1200" dirty="0"/>
            <a:t>Átadás (</a:t>
          </a:r>
          <a:r>
            <a:rPr lang="hu-HU" sz="1700" b="1" kern="1200" dirty="0" err="1"/>
            <a:t>handover</a:t>
          </a:r>
          <a:r>
            <a:rPr lang="hu-HU" sz="1700" b="1" kern="1200" dirty="0"/>
            <a:t>) </a:t>
          </a:r>
          <a:r>
            <a:rPr lang="hu-HU" sz="1700" b="0" kern="1200" dirty="0"/>
            <a:t>Egy </a:t>
          </a:r>
          <a:r>
            <a:rPr lang="hu-HU" sz="1700" b="0" kern="1200" dirty="0" err="1"/>
            <a:t>expanzált</a:t>
          </a:r>
          <a:r>
            <a:rPr lang="hu-HU" sz="1700" b="0" kern="1200" dirty="0"/>
            <a:t> részecske összehúzódik, lehetővé téve egy szomszédos kontrahált részecske számára, hogy kitáguljon és elfoglalja az elhagyott csomópontot.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1700" b="1" kern="1200" dirty="0"/>
            <a:t>Csúszás (</a:t>
          </a:r>
          <a:r>
            <a:rPr lang="hu-HU" sz="1700" b="1" kern="1200" dirty="0" err="1"/>
            <a:t>Slide</a:t>
          </a:r>
          <a:r>
            <a:rPr lang="hu-HU" sz="1700" b="1" kern="1200" dirty="0"/>
            <a:t>):</a:t>
          </a:r>
          <a:r>
            <a:rPr lang="hu-HU" sz="1700" kern="1200" dirty="0"/>
            <a:t> Egy </a:t>
          </a:r>
          <a:r>
            <a:rPr lang="hu-HU" sz="1700" kern="1200" dirty="0" err="1"/>
            <a:t>amoebot</a:t>
          </a:r>
          <a:r>
            <a:rPr lang="hu-HU" sz="1700" kern="1200" dirty="0"/>
            <a:t> </a:t>
          </a:r>
          <a:r>
            <a:rPr lang="hu-HU" sz="1700" b="1" kern="1200" dirty="0"/>
            <a:t>két másik mentén halad előre</a:t>
          </a:r>
          <a:r>
            <a:rPr lang="hu-HU" sz="1700" kern="1200" dirty="0"/>
            <a:t>.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1700" b="1" kern="1200" dirty="0"/>
            <a:t>Forgás (</a:t>
          </a:r>
          <a:r>
            <a:rPr lang="hu-HU" sz="1700" b="1" kern="1200" dirty="0" err="1"/>
            <a:t>Rotation</a:t>
          </a:r>
          <a:r>
            <a:rPr lang="hu-HU" sz="1700" b="1" kern="1200" dirty="0"/>
            <a:t>):</a:t>
          </a:r>
          <a:r>
            <a:rPr lang="hu-HU" sz="1700" kern="1200" dirty="0"/>
            <a:t> Egy </a:t>
          </a:r>
          <a:r>
            <a:rPr lang="hu-HU" sz="1700" kern="1200" dirty="0" err="1"/>
            <a:t>amoebot</a:t>
          </a:r>
          <a:r>
            <a:rPr lang="hu-HU" sz="1700" kern="1200" dirty="0"/>
            <a:t> </a:t>
          </a:r>
          <a:r>
            <a:rPr lang="hu-HU" sz="1700" b="1" kern="1200" dirty="0"/>
            <a:t>egy másik körül foroghat</a:t>
          </a:r>
          <a:r>
            <a:rPr lang="hu-HU" sz="1700" kern="1200" dirty="0"/>
            <a:t>.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1700" b="1" kern="1200" dirty="0"/>
            <a:t>Alagút (</a:t>
          </a:r>
          <a:r>
            <a:rPr lang="hu-HU" sz="1700" b="1" kern="1200" dirty="0" err="1"/>
            <a:t>Tunnel</a:t>
          </a:r>
          <a:r>
            <a:rPr lang="hu-HU" sz="1700" b="1" kern="1200" dirty="0"/>
            <a:t>):</a:t>
          </a:r>
          <a:r>
            <a:rPr lang="hu-HU" sz="1700" kern="1200" dirty="0"/>
            <a:t> Egy </a:t>
          </a:r>
          <a:r>
            <a:rPr lang="hu-HU" sz="1700" kern="1200" dirty="0" err="1"/>
            <a:t>amoebot</a:t>
          </a:r>
          <a:r>
            <a:rPr lang="hu-HU" sz="1700" kern="1200" dirty="0"/>
            <a:t> </a:t>
          </a:r>
          <a:r>
            <a:rPr lang="hu-HU" sz="1700" b="1" kern="1200" dirty="0"/>
            <a:t>két másik között halad át</a:t>
          </a:r>
          <a:r>
            <a:rPr lang="hu-HU" sz="1700" kern="1200" dirty="0"/>
            <a:t>.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1700" b="1" kern="1200" dirty="0"/>
            <a:t>Kontrakció (</a:t>
          </a:r>
          <a:r>
            <a:rPr lang="hu-HU" sz="1700" b="1" kern="1200" dirty="0" err="1"/>
            <a:t>Contraction</a:t>
          </a:r>
          <a:r>
            <a:rPr lang="hu-HU" sz="1700" b="1" kern="1200" dirty="0"/>
            <a:t>):</a:t>
          </a:r>
          <a:r>
            <a:rPr lang="hu-HU" sz="1700" kern="1200" dirty="0"/>
            <a:t> Egy </a:t>
          </a:r>
          <a:r>
            <a:rPr lang="hu-HU" sz="1700" kern="1200" dirty="0" err="1"/>
            <a:t>amoebot</a:t>
          </a:r>
          <a:r>
            <a:rPr lang="hu-HU" sz="1700" kern="1200" dirty="0"/>
            <a:t> </a:t>
          </a:r>
          <a:r>
            <a:rPr lang="hu-HU" sz="1700" b="1" kern="1200" dirty="0"/>
            <a:t>összehúzza magát egy adott pontba</a:t>
          </a:r>
          <a:r>
            <a:rPr lang="hu-HU" sz="1700" kern="1200" dirty="0"/>
            <a:t>.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hu-HU" sz="1700" b="1" kern="1200" dirty="0"/>
            <a:t>Expanzió (</a:t>
          </a:r>
          <a:r>
            <a:rPr lang="hu-HU" sz="1700" b="1" kern="1200" dirty="0" err="1"/>
            <a:t>Expansion</a:t>
          </a:r>
          <a:r>
            <a:rPr lang="hu-HU" sz="1700" b="1" kern="1200" dirty="0"/>
            <a:t>):</a:t>
          </a:r>
          <a:r>
            <a:rPr lang="hu-HU" sz="1700" kern="1200" dirty="0"/>
            <a:t> Egy </a:t>
          </a:r>
          <a:r>
            <a:rPr lang="hu-HU" sz="1700" kern="1200" dirty="0" err="1"/>
            <a:t>amoebot</a:t>
          </a:r>
          <a:r>
            <a:rPr lang="hu-HU" sz="1700" kern="1200" dirty="0"/>
            <a:t> </a:t>
          </a:r>
          <a:r>
            <a:rPr lang="hu-HU" sz="1700" b="1" kern="1200" dirty="0"/>
            <a:t>kinyújtja magát egy szabad pozícióba</a:t>
          </a:r>
          <a:r>
            <a:rPr lang="hu-HU" sz="1700" kern="1200" dirty="0"/>
            <a:t>.</a:t>
          </a:r>
        </a:p>
      </dsp:txBody>
      <dsp:txXfrm>
        <a:off x="0" y="615619"/>
        <a:ext cx="6906491" cy="4605300"/>
      </dsp:txXfrm>
    </dsp:sp>
    <dsp:sp modelId="{40DA92E3-055F-FB4B-BCCE-5EE6BB715AF7}">
      <dsp:nvSpPr>
        <dsp:cNvPr id="0" name=""/>
        <dsp:cNvSpPr/>
      </dsp:nvSpPr>
      <dsp:spPr>
        <a:xfrm>
          <a:off x="345324" y="364699"/>
          <a:ext cx="4834543" cy="501840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734" tIns="0" rIns="182734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i="0" u="none" kern="1200" dirty="0"/>
            <a:t>Mozgási primitívek</a:t>
          </a:r>
          <a:endParaRPr lang="hu-HU" sz="1700" kern="1200" dirty="0"/>
        </a:p>
      </dsp:txBody>
      <dsp:txXfrm>
        <a:off x="369822" y="389197"/>
        <a:ext cx="4785547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33B6F2-E55D-3CB9-625A-6D0AC15308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5921175-5E3E-8305-336B-EE93E572C5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63AF191-EF8B-58F9-652E-389326DAB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2249615-B42E-2A25-81D0-B55492ABB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D9DC85E-6C63-A93B-717C-CC589C556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51055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763EDC0-AE90-1A5D-05FA-379CF40FF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B0F62FB-C5CD-E6FC-C7BC-22FCB1C7DD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E2A2F22-DC8B-8045-D6F2-65E5C571B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8987EAA-8A38-476D-984E-8A1482D71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3981F36-7581-47D9-FE8B-17589E096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85876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0CCD00E-6D7A-5EAE-BB78-1CE98B8013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C219012-1C50-76D2-30F4-664FF4417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4F860E0-F26E-12A7-0092-EB9F3A1E9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C64FE5E-A512-CC45-F98C-25893A775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DF8C5E3-B117-3B9F-6268-8F235E3E7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33045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984D53-E949-5F71-BDF9-FAA69BEC4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717CF0-7F19-5C53-D795-766C8C54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89E30A6-982A-BF06-FAB7-62CC6AADB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8FF4F2D-5819-86D2-851B-71F95DA8D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57644BE-8642-6206-A21D-23848DF7B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357638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D7AF2F-F0E0-C134-EC25-9089DA7A3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F77350E-B2A8-51A3-60FD-2C60952B2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C3A96B3-3586-A4F8-09F0-4C64A028D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AA5445F-7CE9-BD44-87A2-E806C73BE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7F6B484-7339-0B5F-E5A4-437FF03DB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18087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FEB08D5-65FD-E5CC-634F-0153296C4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94B445A-DC2B-441F-04D3-ADE91CA44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006518A-9914-C333-0E34-400D42A4B1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557EBFC-C426-D5D4-1885-B6C8E765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D01E098-14FD-E6BC-DA4B-FFF147D8B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0312C81-9D5A-602B-9531-2F05BEB21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95374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049DC7-3AAC-F90F-1641-C44604256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6B476BA-2043-2FC4-3956-90E5E912D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9815DC6-9DAF-8D72-0D92-B69753792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EEF708FD-B0C3-4544-E70A-922281342C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DE876BC-4939-4520-2922-66CB2F4189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96E1AFCD-FD44-59C7-0288-5FDD91248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E0722CD-E2CE-634E-AF0F-CDE613B47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5787D306-238A-63FF-F2B2-28DF71A66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940768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8744B1-CAF9-27C4-B733-C6950A299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2ADAFA6-D52D-24E1-F155-63C2F64CC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59ECEEF2-6CB8-AE30-7B89-443175856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BC909E2D-50B7-48CA-A620-C1D5C8AB0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70111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F70DC44E-5BB1-CDA5-8C84-076C7DA0B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21D34055-E200-C3F1-8F9A-60A7CE8D3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84D1D527-B279-7533-1961-778DAE947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67178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4869D4-E5A7-50F4-10F0-97EEE672B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1A8296-DFBC-FF43-EC7C-638019D8D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F811F13-02A8-6133-D3CF-DC5F5C636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B868CEC-8BFE-D454-5F59-DF819701E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7CA1D7A-FD9E-EAB8-80EB-AAFF44A57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532CE8D-B2F0-C579-C6D2-D84A9E1D4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53519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662EEA5-282D-468E-BC91-DBDCFE47E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A9C29A7C-AB10-26B3-AB49-B301080DC0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F1ECFD7-41E4-CDF6-535E-799DE9D9B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F02647F-C4BF-A0A3-6D05-0907C7EBC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112FB9C-A5F6-1EBD-B8EB-A94068F0B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714087A-9F10-B1BD-78D5-7569D5207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93849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EF7DD8E-EF4C-22DC-A79F-B00AEB798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E8EA059-F181-C1B2-6253-59F960D7E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136DBA2-2EA0-3186-4F5F-1AA864028A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DB5DB0-8874-AF41-9D35-204930FFA7B3}" type="datetimeFigureOut">
              <a:rPr lang="hu-HU" smtClean="0"/>
              <a:t>2025. 05. 06.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09422C8-5745-C4CF-91C1-110F29A88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E50A901-63AE-3523-1444-B5C6AB2806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402A71-F8C7-0342-9526-D25C24C22CF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2818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Rectangle 26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76127DAF-2575-6DBB-A8E9-899B1537B8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r="-1" b="172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37B9A57F-89E5-1508-E5D4-5BB7CD6F57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hu-HU" sz="5100" dirty="0" err="1">
                <a:solidFill>
                  <a:schemeClr val="bg1"/>
                </a:solidFill>
              </a:rPr>
              <a:t>Reconfiguration</a:t>
            </a:r>
            <a:r>
              <a:rPr lang="hu-HU" sz="5100" dirty="0">
                <a:solidFill>
                  <a:schemeClr val="bg1"/>
                </a:solidFill>
              </a:rPr>
              <a:t> and </a:t>
            </a:r>
            <a:r>
              <a:rPr lang="hu-HU" sz="5100" dirty="0" err="1">
                <a:solidFill>
                  <a:schemeClr val="bg1"/>
                </a:solidFill>
              </a:rPr>
              <a:t>Locomotion</a:t>
            </a:r>
            <a:r>
              <a:rPr lang="hu-HU" sz="5100" dirty="0">
                <a:solidFill>
                  <a:schemeClr val="bg1"/>
                </a:solidFill>
              </a:rPr>
              <a:t> </a:t>
            </a:r>
            <a:r>
              <a:rPr lang="hu-HU" sz="5100" dirty="0" err="1">
                <a:solidFill>
                  <a:schemeClr val="bg1"/>
                </a:solidFill>
              </a:rPr>
              <a:t>with</a:t>
            </a:r>
            <a:r>
              <a:rPr lang="hu-HU" sz="5100" dirty="0">
                <a:solidFill>
                  <a:schemeClr val="bg1"/>
                </a:solidFill>
              </a:rPr>
              <a:t> </a:t>
            </a:r>
            <a:r>
              <a:rPr lang="hu-HU" sz="5100" dirty="0" err="1">
                <a:solidFill>
                  <a:schemeClr val="bg1"/>
                </a:solidFill>
              </a:rPr>
              <a:t>Joint</a:t>
            </a:r>
            <a:r>
              <a:rPr lang="hu-HU" sz="5100" dirty="0">
                <a:solidFill>
                  <a:schemeClr val="bg1"/>
                </a:solidFill>
              </a:rPr>
              <a:t> </a:t>
            </a:r>
            <a:r>
              <a:rPr lang="hu-HU" sz="5100" dirty="0" err="1">
                <a:solidFill>
                  <a:schemeClr val="bg1"/>
                </a:solidFill>
              </a:rPr>
              <a:t>Movements</a:t>
            </a:r>
            <a:r>
              <a:rPr lang="hu-HU" sz="5100" dirty="0">
                <a:solidFill>
                  <a:schemeClr val="bg1"/>
                </a:solidFill>
              </a:rPr>
              <a:t> in </a:t>
            </a:r>
            <a:r>
              <a:rPr lang="hu-HU" sz="5100" dirty="0" err="1">
                <a:solidFill>
                  <a:schemeClr val="bg1"/>
                </a:solidFill>
              </a:rPr>
              <a:t>the</a:t>
            </a:r>
            <a:r>
              <a:rPr lang="hu-HU" sz="5100" dirty="0">
                <a:solidFill>
                  <a:schemeClr val="bg1"/>
                </a:solidFill>
              </a:rPr>
              <a:t> </a:t>
            </a:r>
            <a:r>
              <a:rPr lang="hu-HU" sz="5100" dirty="0" err="1">
                <a:solidFill>
                  <a:schemeClr val="bg1"/>
                </a:solidFill>
              </a:rPr>
              <a:t>Amoebot</a:t>
            </a:r>
            <a:r>
              <a:rPr lang="hu-HU" sz="5100" dirty="0">
                <a:solidFill>
                  <a:schemeClr val="bg1"/>
                </a:solidFill>
              </a:rPr>
              <a:t> </a:t>
            </a:r>
            <a:r>
              <a:rPr lang="hu-HU" sz="5100" dirty="0" err="1">
                <a:solidFill>
                  <a:schemeClr val="bg1"/>
                </a:solidFill>
              </a:rPr>
              <a:t>Model</a:t>
            </a:r>
            <a:endParaRPr lang="hu-HU" sz="5100" dirty="0">
              <a:solidFill>
                <a:schemeClr val="bg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AD3AC51-B439-3B62-A0BF-1DF6979074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bg1"/>
                </a:solidFill>
              </a:rPr>
              <a:t>Készítette:</a:t>
            </a:r>
            <a:br>
              <a:rPr lang="hu-HU">
                <a:solidFill>
                  <a:schemeClr val="bg1"/>
                </a:solidFill>
              </a:rPr>
            </a:br>
            <a:r>
              <a:rPr lang="hu-HU" b="0" i="0" u="none" strike="noStrike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Kiss Marcell</a:t>
            </a:r>
            <a:r>
              <a:rPr lang="hu-HU">
                <a:solidFill>
                  <a:schemeClr val="bg1"/>
                </a:solidFill>
              </a:rPr>
              <a:t>, </a:t>
            </a:r>
            <a:r>
              <a:rPr lang="hu-HU" b="0" i="0" u="none" strike="noStrike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Sándor Balázs, Varga Dávid István</a:t>
            </a:r>
            <a:endParaRPr lang="hu-HU">
              <a:solidFill>
                <a:schemeClr val="bg1"/>
              </a:solidFill>
            </a:endParaRPr>
          </a:p>
        </p:txBody>
      </p:sp>
      <p:sp>
        <p:nvSpPr>
          <p:cNvPr id="27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utoShape 2" descr="A sleek and modern background for a presentation on advanced robotics. The design features a futuristic, sci-fi aesthetic with a dark blue and teal cybernetic grid. Faint glowing lines form abstract robotic structures and connections, symbolizing modular reconfiguration and movement. The style is professional and high-tech, suitable for an academic or research presentation. No text included.">
            <a:extLst>
              <a:ext uri="{FF2B5EF4-FFF2-40B4-BE49-F238E27FC236}">
                <a16:creationId xmlns:a16="http://schemas.microsoft.com/office/drawing/2014/main" id="{234252BA-E4A1-C141-F3D2-2B432EE086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250" y="0"/>
            <a:ext cx="12001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4306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88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C584D7-469D-182F-4D71-895EC4B8B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1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42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67089683-4506-69D0-97AC-074F58782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DB94F7A-DDB4-381B-5E1F-31AC16311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Meta-Modulok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10263" name="Arc 1026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9E0EE5B7-FF4C-6BDF-DF01-0869E3929C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0245869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845105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F6C8F-2909-5CE8-A9A1-2142B1F59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8E80E788-7CB1-3910-08FC-304B2D759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4E5D6792-6726-3390-5BF5-8F2019312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346686" cy="5585619"/>
          </a:xfrm>
        </p:spPr>
        <p:txBody>
          <a:bodyPr>
            <a:normAutofit/>
          </a:bodyPr>
          <a:lstStyle/>
          <a:p>
            <a:r>
              <a:rPr lang="hu-HU" dirty="0" err="1">
                <a:solidFill>
                  <a:srgbClr val="FFFFFF"/>
                </a:solidFill>
                <a:latin typeface="-webkit-standard"/>
              </a:rPr>
              <a:t>Meta</a:t>
            </a:r>
            <a:r>
              <a:rPr lang="hu-HU" dirty="0">
                <a:solidFill>
                  <a:srgbClr val="FFFFFF"/>
                </a:solidFill>
                <a:latin typeface="-webkit-standard"/>
              </a:rPr>
              <a:t>-Modulok</a:t>
            </a:r>
          </a:p>
        </p:txBody>
      </p:sp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D2A2D835-3E99-E5ED-551B-369A16B35E9D}"/>
              </a:ext>
            </a:extLst>
          </p:cNvPr>
          <p:cNvGrpSpPr/>
          <p:nvPr/>
        </p:nvGrpSpPr>
        <p:grpSpPr>
          <a:xfrm>
            <a:off x="4317558" y="739471"/>
            <a:ext cx="7120058" cy="5437492"/>
            <a:chOff x="4317558" y="739471"/>
            <a:chExt cx="7120058" cy="5437492"/>
          </a:xfrm>
        </p:grpSpPr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8179630B-57AB-DD9F-6B58-9A2A07D4DD60}"/>
                </a:ext>
              </a:extLst>
            </p:cNvPr>
            <p:cNvSpPr/>
            <p:nvPr/>
          </p:nvSpPr>
          <p:spPr>
            <a:xfrm>
              <a:off x="4317558" y="739471"/>
              <a:ext cx="7120058" cy="5437492"/>
            </a:xfrm>
            <a:prstGeom prst="rect">
              <a:avLst/>
            </a:prstGeom>
            <a:solidFill>
              <a:schemeClr val="lt1">
                <a:alpha val="62000"/>
              </a:schemeClr>
            </a:solidFill>
            <a:ln w="25400">
              <a:solidFill>
                <a:srgbClr val="15608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49BB34E5-C87E-1B4D-6395-DA4EE15B22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3530" y="2009630"/>
              <a:ext cx="6608113" cy="2820525"/>
            </a:xfrm>
            <a:prstGeom prst="rect">
              <a:avLst/>
            </a:prstGeom>
            <a:noFill/>
            <a:ln w="25400">
              <a:solidFill>
                <a:srgbClr val="156082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691802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17A6EF-2A1B-A852-9B0A-033B6BF71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5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266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41ED7FA8-117A-D7BC-6617-41ABB5F68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AC8AD8D-41D0-00D1-99C5-37494EFCE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Meta-Modulok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11287" name="Arc 1128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EFD86144-9ACE-548C-E552-F08AD94430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1963391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12662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6D7F0-F631-9363-750B-B983DE7C9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EF34B44A-A500-2ADE-A393-630BEF37A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AE1112B-0A3A-D2AC-31B6-85D10BAC1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Meta-Modulok</a:t>
            </a:r>
            <a:endParaRPr lang="hu-HU">
              <a:solidFill>
                <a:srgbClr val="FFFFFF"/>
              </a:solidFill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C84D1223-7BBA-398A-7223-7D73B11060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540506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921415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7BD1B-C3F4-6AA1-598E-08557519F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52046E4C-B859-80FB-2B36-58ED8E5B8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8BB0AFE-64C5-3EA2-7DCC-69BD07B82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346686" cy="5585619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FFFFFF"/>
                </a:solidFill>
                <a:latin typeface="-webkit-standard"/>
              </a:rPr>
              <a:t>Mozgási primitívek</a:t>
            </a:r>
            <a:br>
              <a:rPr lang="hu-HU" dirty="0">
                <a:solidFill>
                  <a:srgbClr val="FFFFFF"/>
                </a:solidFill>
                <a:latin typeface="-webkit-standard"/>
              </a:rPr>
            </a:br>
            <a:endParaRPr lang="hu-HU" dirty="0">
              <a:solidFill>
                <a:srgbClr val="FFFFFF"/>
              </a:solidFill>
              <a:latin typeface="-webkit-standard"/>
            </a:endParaRPr>
          </a:p>
        </p:txBody>
      </p:sp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7D302103-9878-B3B2-BC80-2DD9D06405C6}"/>
              </a:ext>
            </a:extLst>
          </p:cNvPr>
          <p:cNvGrpSpPr/>
          <p:nvPr/>
        </p:nvGrpSpPr>
        <p:grpSpPr>
          <a:xfrm>
            <a:off x="4317558" y="739471"/>
            <a:ext cx="7120058" cy="5437492"/>
            <a:chOff x="4317558" y="739471"/>
            <a:chExt cx="7120058" cy="5437492"/>
          </a:xfrm>
        </p:grpSpPr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911BBE81-8205-AD83-2C37-796EF0A873A0}"/>
                </a:ext>
              </a:extLst>
            </p:cNvPr>
            <p:cNvSpPr/>
            <p:nvPr/>
          </p:nvSpPr>
          <p:spPr>
            <a:xfrm>
              <a:off x="4317558" y="739471"/>
              <a:ext cx="7120058" cy="5437492"/>
            </a:xfrm>
            <a:prstGeom prst="rect">
              <a:avLst/>
            </a:prstGeom>
            <a:solidFill>
              <a:schemeClr val="lt1">
                <a:alpha val="62000"/>
              </a:schemeClr>
            </a:solidFill>
            <a:ln w="25400">
              <a:solidFill>
                <a:srgbClr val="15608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7170" name="Picture 2">
              <a:extLst>
                <a:ext uri="{FF2B5EF4-FFF2-40B4-BE49-F238E27FC236}">
                  <a16:creationId xmlns:a16="http://schemas.microsoft.com/office/drawing/2014/main" id="{90DF6AE5-543B-041F-61AA-EDAD3574B5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6600" y="2122877"/>
              <a:ext cx="6701973" cy="2522551"/>
            </a:xfrm>
            <a:prstGeom prst="rect">
              <a:avLst/>
            </a:prstGeom>
            <a:noFill/>
            <a:ln w="25400">
              <a:solidFill>
                <a:srgbClr val="156082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116584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CF1950-FE4B-30D0-017C-70EB6A286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8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386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92D64F62-A7C0-07E5-6125-B1C936929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0F33B97-0575-CE96-D570-F05A0BAD3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Mozgás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16400" name="Arc 1639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C504A5E8-616E-761C-F1A4-7D901D1B61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5981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453300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F4F17-31CF-A56E-70B6-1F0A856D93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84E8D1A6-14D5-DBAC-9948-0CC12F41C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76C83FB-A1E3-632C-0754-6212BFF98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346686" cy="5585619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FFFFFF"/>
                </a:solidFill>
                <a:latin typeface="-webkit-standard"/>
              </a:rPr>
              <a:t>Gördülés</a:t>
            </a:r>
          </a:p>
        </p:txBody>
      </p:sp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F95D9391-220A-2694-F440-16075BEEFC05}"/>
              </a:ext>
            </a:extLst>
          </p:cNvPr>
          <p:cNvGrpSpPr/>
          <p:nvPr/>
        </p:nvGrpSpPr>
        <p:grpSpPr>
          <a:xfrm>
            <a:off x="4317558" y="739471"/>
            <a:ext cx="7120058" cy="5437492"/>
            <a:chOff x="4317558" y="739471"/>
            <a:chExt cx="7120058" cy="5437492"/>
          </a:xfrm>
        </p:grpSpPr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AAC41D4C-9AE1-92BC-F54E-670F4AD7A96F}"/>
                </a:ext>
              </a:extLst>
            </p:cNvPr>
            <p:cNvSpPr/>
            <p:nvPr/>
          </p:nvSpPr>
          <p:spPr>
            <a:xfrm>
              <a:off x="4317558" y="739471"/>
              <a:ext cx="7120058" cy="5437492"/>
            </a:xfrm>
            <a:prstGeom prst="rect">
              <a:avLst/>
            </a:prstGeom>
            <a:solidFill>
              <a:schemeClr val="lt1">
                <a:alpha val="62000"/>
              </a:schemeClr>
            </a:solidFill>
            <a:ln w="25400">
              <a:solidFill>
                <a:srgbClr val="15608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4" name="Kép 3">
              <a:extLst>
                <a:ext uri="{FF2B5EF4-FFF2-40B4-BE49-F238E27FC236}">
                  <a16:creationId xmlns:a16="http://schemas.microsoft.com/office/drawing/2014/main" id="{9C20F347-4A49-2629-C5EC-9B852BC21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26130" y="1701366"/>
              <a:ext cx="6322527" cy="3513701"/>
            </a:xfrm>
            <a:prstGeom prst="rect">
              <a:avLst/>
            </a:prstGeom>
            <a:ln w="25400">
              <a:solidFill>
                <a:srgbClr val="15608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1316377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D7893A-9F3B-15DC-C8B4-40D488BC1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2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410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64DA92F6-B822-B839-9A5C-44287DAF7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F5F436F5-EC6E-FBE3-AB6F-8E503E4A7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Mozgás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17424" name="Arc 1742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61A837F9-9270-E431-EC54-EA4CF0DAA9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7509574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96873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C8D94-B4B3-69B8-D446-407777BF3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B8D086A9-E0DE-9303-504D-E01658F9B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8A15108-74FF-CCA0-0069-9EEE990A4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346686" cy="5585619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FFFFFF"/>
                </a:solidFill>
                <a:latin typeface="-webkit-standard"/>
              </a:rPr>
              <a:t>Kúszás</a:t>
            </a:r>
          </a:p>
        </p:txBody>
      </p:sp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60302D84-AB8E-5EF8-2377-61A281468528}"/>
              </a:ext>
            </a:extLst>
          </p:cNvPr>
          <p:cNvGrpSpPr/>
          <p:nvPr/>
        </p:nvGrpSpPr>
        <p:grpSpPr>
          <a:xfrm>
            <a:off x="4317558" y="739471"/>
            <a:ext cx="7120058" cy="5437492"/>
            <a:chOff x="4317558" y="739471"/>
            <a:chExt cx="7120058" cy="5437492"/>
          </a:xfrm>
        </p:grpSpPr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27BEAFE4-28E2-02F4-21D1-662E16F5B290}"/>
                </a:ext>
              </a:extLst>
            </p:cNvPr>
            <p:cNvSpPr/>
            <p:nvPr/>
          </p:nvSpPr>
          <p:spPr>
            <a:xfrm>
              <a:off x="4317558" y="739471"/>
              <a:ext cx="7120058" cy="5437492"/>
            </a:xfrm>
            <a:prstGeom prst="rect">
              <a:avLst/>
            </a:prstGeom>
            <a:solidFill>
              <a:schemeClr val="lt1">
                <a:alpha val="62000"/>
              </a:schemeClr>
            </a:solidFill>
            <a:ln w="25400">
              <a:solidFill>
                <a:srgbClr val="15608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4" name="Kép 3">
              <a:extLst>
                <a:ext uri="{FF2B5EF4-FFF2-40B4-BE49-F238E27FC236}">
                  <a16:creationId xmlns:a16="http://schemas.microsoft.com/office/drawing/2014/main" id="{7A6200C8-6FF1-7864-2FE1-53CAAC4429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93300" y="2445660"/>
              <a:ext cx="6368573" cy="1876985"/>
            </a:xfrm>
            <a:prstGeom prst="rect">
              <a:avLst/>
            </a:prstGeom>
            <a:ln w="25400">
              <a:solidFill>
                <a:srgbClr val="15608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1350103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FC4D6B-22C8-BCF6-32E8-988DE8B77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6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434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BCF51BCF-5ACD-8A0B-9B96-E6098EE1B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D387A995-578D-CDE7-09AE-7E1A46642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Mozgás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18448" name="Arc 1844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A529DE47-0AB2-19BE-D183-F0321D7941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2716096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121191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2929DF97-106F-F36E-0A0D-F176CF7BC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65AEC55-AF43-B078-74A8-0F0BE81F4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0" i="0" u="none" strike="noStrike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Bevezetés és Célok </a:t>
            </a:r>
            <a:endParaRPr lang="en-US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DF82FB7C-FFEE-F260-33BD-347340B0ED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03456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44068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24DA9D-6F1A-0D74-4F34-191EC074A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DC749FE8-904D-D220-2A35-2A5DD9F66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8BF2068-D5FB-C0A8-7559-B298494BE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346686" cy="5585619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FFFFFF"/>
                </a:solidFill>
                <a:latin typeface="-webkit-standard"/>
              </a:rPr>
              <a:t>Járás</a:t>
            </a:r>
            <a:br>
              <a:rPr lang="hu-HU" dirty="0">
                <a:solidFill>
                  <a:srgbClr val="FFFFFF"/>
                </a:solidFill>
                <a:latin typeface="-webkit-standard"/>
              </a:rPr>
            </a:br>
            <a:endParaRPr lang="hu-HU" dirty="0">
              <a:solidFill>
                <a:srgbClr val="FFFFFF"/>
              </a:solidFill>
              <a:latin typeface="-webkit-standard"/>
            </a:endParaRPr>
          </a:p>
        </p:txBody>
      </p:sp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7F64FBCE-E81D-81FB-66A2-6E1BA4DE3733}"/>
              </a:ext>
            </a:extLst>
          </p:cNvPr>
          <p:cNvGrpSpPr/>
          <p:nvPr/>
        </p:nvGrpSpPr>
        <p:grpSpPr>
          <a:xfrm>
            <a:off x="4317558" y="739471"/>
            <a:ext cx="7120058" cy="5437492"/>
            <a:chOff x="4317558" y="739471"/>
            <a:chExt cx="7120058" cy="5437492"/>
          </a:xfrm>
        </p:grpSpPr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871CAD4D-7C2A-2EE1-C10D-3A701243ED69}"/>
                </a:ext>
              </a:extLst>
            </p:cNvPr>
            <p:cNvSpPr/>
            <p:nvPr/>
          </p:nvSpPr>
          <p:spPr>
            <a:xfrm>
              <a:off x="4317558" y="739471"/>
              <a:ext cx="7120058" cy="5437492"/>
            </a:xfrm>
            <a:prstGeom prst="rect">
              <a:avLst/>
            </a:prstGeom>
            <a:solidFill>
              <a:schemeClr val="lt1">
                <a:alpha val="62000"/>
              </a:schemeClr>
            </a:solidFill>
            <a:ln w="25400">
              <a:solidFill>
                <a:srgbClr val="15608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4" name="Kép 3">
              <a:extLst>
                <a:ext uri="{FF2B5EF4-FFF2-40B4-BE49-F238E27FC236}">
                  <a16:creationId xmlns:a16="http://schemas.microsoft.com/office/drawing/2014/main" id="{DDCAE356-C265-5E77-0E92-ECEE33C3A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20334" y="2050134"/>
              <a:ext cx="6325483" cy="2816166"/>
            </a:xfrm>
            <a:prstGeom prst="rect">
              <a:avLst/>
            </a:prstGeom>
            <a:ln w="25400">
              <a:solidFill>
                <a:srgbClr val="156082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4804340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B3C1A6-D605-BC20-FA7A-C8FBA8201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4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482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8406C6FD-A90B-0322-B29C-6DC8FD2CF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0717E2D-A535-58F9-7250-70DD6F5C5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Szállítás és Objektum Mozgatás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20496" name="Arc 2049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115636E6-3016-FC43-AC6D-F81EE09933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3156697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53208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7A04D0-6C6E-97DE-9A15-3B0A7F208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C6AD4449-B176-4849-A5DF-693FB0C5AD8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" b="171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1D15A798-0B84-AAFB-8FF8-EFB4D6C32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b="0" i="0" u="none" strike="noStrike" dirty="0" err="1">
                <a:ln w="22225">
                  <a:solidFill>
                    <a:schemeClr val="tx1"/>
                  </a:solidFill>
                  <a:miter lim="800000"/>
                </a:ln>
                <a:noFill/>
                <a:effectLst/>
              </a:rPr>
              <a:t>Demonstrátor</a:t>
            </a:r>
            <a:r>
              <a:rPr lang="en-US" sz="11500" b="0" i="0" u="none" strike="noStrike" dirty="0">
                <a:ln w="22225">
                  <a:solidFill>
                    <a:schemeClr val="tx1"/>
                  </a:solidFill>
                  <a:miter lim="800000"/>
                </a:ln>
                <a:noFill/>
                <a:effectLst/>
              </a:rPr>
              <a:t> program</a:t>
            </a:r>
            <a:endParaRPr lang="en-US" sz="11500" dirty="0">
              <a:ln w="22225">
                <a:solidFill>
                  <a:schemeClr val="tx1"/>
                </a:solidFill>
                <a:miter lim="800000"/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4226954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0864FC-C118-078E-B50F-E0E343513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8" name="!!Rectangle">
            <a:extLst>
              <a:ext uri="{FF2B5EF4-FFF2-40B4-BE49-F238E27FC236}">
                <a16:creationId xmlns:a16="http://schemas.microsoft.com/office/drawing/2014/main" id="{C3BA8214-F76D-C01C-E373-3D89D1D98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506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D024FBF9-73DC-6D21-C603-3D96B8BB8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1EEEF11C-E9AA-FFC5-52EF-5069CED39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 dirty="0">
                <a:solidFill>
                  <a:srgbClr val="FFFFFF"/>
                </a:solidFill>
                <a:effectLst/>
                <a:latin typeface="-webkit-standard"/>
              </a:rPr>
              <a:t>A projekt felépítése</a:t>
            </a:r>
            <a:endParaRPr lang="hu-HU" dirty="0">
              <a:solidFill>
                <a:srgbClr val="FFFFFF"/>
              </a:solidFill>
            </a:endParaRPr>
          </a:p>
        </p:txBody>
      </p:sp>
      <p:sp>
        <p:nvSpPr>
          <p:cNvPr id="21520" name="Arc 21519">
            <a:extLst>
              <a:ext uri="{FF2B5EF4-FFF2-40B4-BE49-F238E27FC236}">
                <a16:creationId xmlns:a16="http://schemas.microsoft.com/office/drawing/2014/main" id="{2394D2A2-F80D-2C54-5CD8-FEE28B0C1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AC26A062-EE4A-850A-8793-BA60B0F1E4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6602245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934394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Rectangle 1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DFCBDFA-157A-15FB-3B76-FA0CB8A89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hu-HU">
                <a:solidFill>
                  <a:schemeClr val="bg1"/>
                </a:solidFill>
              </a:rPr>
              <a:t>triangle_map.py</a:t>
            </a:r>
          </a:p>
        </p:txBody>
      </p:sp>
      <p:cxnSp>
        <p:nvCxnSpPr>
          <p:cNvPr id="374" name="Straight Connector 18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5" name="Straight Connector 20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7C5C6C7-AEAE-095E-29EC-A870B4C86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hu-HU" sz="2000" dirty="0">
                <a:solidFill>
                  <a:schemeClr val="bg1"/>
                </a:solidFill>
              </a:rPr>
              <a:t>Ez a fájl a </a:t>
            </a:r>
            <a:r>
              <a:rPr lang="hu-HU" sz="2000" b="1" dirty="0">
                <a:solidFill>
                  <a:schemeClr val="bg1"/>
                </a:solidFill>
              </a:rPr>
              <a:t>háromszög alapú rácsot</a:t>
            </a:r>
            <a:r>
              <a:rPr lang="hu-HU" sz="2000" dirty="0">
                <a:solidFill>
                  <a:schemeClr val="bg1"/>
                </a:solidFill>
              </a:rPr>
              <a:t> (</a:t>
            </a:r>
            <a:r>
              <a:rPr lang="hu-HU" sz="2000" dirty="0" err="1">
                <a:solidFill>
                  <a:schemeClr val="bg1"/>
                </a:solidFill>
              </a:rPr>
              <a:t>TriangleMap</a:t>
            </a:r>
            <a:r>
              <a:rPr lang="hu-HU" sz="2000" dirty="0">
                <a:solidFill>
                  <a:schemeClr val="bg1"/>
                </a:solidFill>
              </a:rPr>
              <a:t>) valósítja meg egy szimulációhoz, ahol az </a:t>
            </a:r>
            <a:r>
              <a:rPr lang="hu-HU" sz="2000" i="1" dirty="0" err="1">
                <a:solidFill>
                  <a:schemeClr val="bg1"/>
                </a:solidFill>
              </a:rPr>
              <a:t>Amoebotok</a:t>
            </a:r>
            <a:r>
              <a:rPr lang="hu-HU" sz="2000" dirty="0">
                <a:solidFill>
                  <a:schemeClr val="bg1"/>
                </a:solidFill>
              </a:rPr>
              <a:t> mozognak a hálón. Ez a modul gondoskodik a </a:t>
            </a:r>
            <a:r>
              <a:rPr lang="hu-HU" sz="2000" b="1" dirty="0">
                <a:solidFill>
                  <a:schemeClr val="bg1"/>
                </a:solidFill>
              </a:rPr>
              <a:t>térbeli elrendezésről</a:t>
            </a:r>
            <a:r>
              <a:rPr lang="hu-HU" sz="2000" dirty="0">
                <a:solidFill>
                  <a:schemeClr val="bg1"/>
                </a:solidFill>
              </a:rPr>
              <a:t>, a </a:t>
            </a:r>
            <a:r>
              <a:rPr lang="hu-HU" sz="2000" b="1" dirty="0">
                <a:solidFill>
                  <a:schemeClr val="bg1"/>
                </a:solidFill>
              </a:rPr>
              <a:t>szomszédok meghatározásáról</a:t>
            </a:r>
            <a:r>
              <a:rPr lang="hu-HU" sz="2000" dirty="0">
                <a:solidFill>
                  <a:schemeClr val="bg1"/>
                </a:solidFill>
              </a:rPr>
              <a:t>, valamint arról, hogy egy-egy rácspont </a:t>
            </a:r>
            <a:r>
              <a:rPr lang="hu-HU" sz="2000" b="1" dirty="0">
                <a:solidFill>
                  <a:schemeClr val="bg1"/>
                </a:solidFill>
              </a:rPr>
              <a:t>foglalt vagy szabad</a:t>
            </a:r>
            <a:r>
              <a:rPr lang="hu-HU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21523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01DCEF6-2E9B-69DA-95B9-517077D4B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hu-HU" sz="5600">
                <a:solidFill>
                  <a:schemeClr val="bg1"/>
                </a:solidFill>
              </a:rPr>
              <a:t>behaviors.py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F61FA0-AA7C-F231-1BE4-C5DE4CD57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hu-HU" sz="2000" dirty="0">
                <a:solidFill>
                  <a:schemeClr val="bg1"/>
                </a:solidFill>
              </a:rPr>
              <a:t>Ez a fájl az </a:t>
            </a:r>
            <a:r>
              <a:rPr lang="hu-HU" sz="2000" dirty="0" err="1">
                <a:solidFill>
                  <a:schemeClr val="bg1"/>
                </a:solidFill>
              </a:rPr>
              <a:t>Amoebotok</a:t>
            </a:r>
            <a:r>
              <a:rPr lang="hu-HU" sz="2000" dirty="0">
                <a:solidFill>
                  <a:schemeClr val="bg1"/>
                </a:solidFill>
              </a:rPr>
              <a:t> viselkedését és állapotait definiálja egy háromszög alakú rácson való mozgás során.</a:t>
            </a:r>
          </a:p>
          <a:p>
            <a:r>
              <a:rPr lang="hu-HU" sz="2000" dirty="0">
                <a:solidFill>
                  <a:schemeClr val="bg1"/>
                </a:solidFill>
              </a:rPr>
              <a:t>A rendszer két fő enumerációt tartalmaz:</a:t>
            </a:r>
          </a:p>
          <a:p>
            <a:pPr lvl="1"/>
            <a:r>
              <a:rPr lang="hu-HU" sz="2000" dirty="0">
                <a:solidFill>
                  <a:schemeClr val="bg1"/>
                </a:solidFill>
              </a:rPr>
              <a:t> az </a:t>
            </a:r>
            <a:r>
              <a:rPr lang="hu-HU" sz="2000" dirty="0" err="1">
                <a:solidFill>
                  <a:schemeClr val="bg1"/>
                </a:solidFill>
              </a:rPr>
              <a:t>AmoebotState</a:t>
            </a:r>
            <a:r>
              <a:rPr lang="hu-HU" sz="2000" dirty="0">
                <a:solidFill>
                  <a:schemeClr val="bg1"/>
                </a:solidFill>
              </a:rPr>
              <a:t> az </a:t>
            </a:r>
            <a:r>
              <a:rPr lang="hu-HU" sz="2000" dirty="0" err="1">
                <a:solidFill>
                  <a:schemeClr val="bg1"/>
                </a:solidFill>
              </a:rPr>
              <a:t>Amoebot</a:t>
            </a:r>
            <a:r>
              <a:rPr lang="hu-HU" sz="2000" dirty="0">
                <a:solidFill>
                  <a:schemeClr val="bg1"/>
                </a:solidFill>
              </a:rPr>
              <a:t> aktuális működési állapotát írja le (pl. aktív, passzív, inaktív vagy egyszeri lépést végrehajtó),</a:t>
            </a:r>
          </a:p>
          <a:p>
            <a:pPr lvl="1"/>
            <a:r>
              <a:rPr lang="hu-HU" sz="2000" dirty="0">
                <a:solidFill>
                  <a:schemeClr val="bg1"/>
                </a:solidFill>
              </a:rPr>
              <a:t>míg a </a:t>
            </a:r>
            <a:r>
              <a:rPr lang="hu-HU" sz="2000" dirty="0" err="1">
                <a:solidFill>
                  <a:schemeClr val="bg1"/>
                </a:solidFill>
              </a:rPr>
              <a:t>BehaviorType</a:t>
            </a:r>
            <a:r>
              <a:rPr lang="hu-HU" sz="2000" dirty="0">
                <a:solidFill>
                  <a:schemeClr val="bg1"/>
                </a:solidFill>
              </a:rPr>
              <a:t> felsorolja azokat a viselkedéstípusokat, amelyek alapján az </a:t>
            </a:r>
            <a:r>
              <a:rPr lang="hu-HU" sz="2000" dirty="0" err="1">
                <a:solidFill>
                  <a:schemeClr val="bg1"/>
                </a:solidFill>
              </a:rPr>
              <a:t>Amoebot</a:t>
            </a:r>
            <a:r>
              <a:rPr lang="hu-HU" sz="2000" dirty="0">
                <a:solidFill>
                  <a:schemeClr val="bg1"/>
                </a:solidFill>
              </a:rPr>
              <a:t> kiválaszthatja következő célpozícióját a térben.</a:t>
            </a:r>
          </a:p>
        </p:txBody>
      </p:sp>
    </p:spTree>
    <p:extLst>
      <p:ext uri="{BB962C8B-B14F-4D97-AF65-F5344CB8AC3E}">
        <p14:creationId xmlns:p14="http://schemas.microsoft.com/office/powerpoint/2010/main" val="11846171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0B2CE5-DF8B-9C71-EAF6-66AC800E7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1F5D619-6644-7719-1810-FDD676BE3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hu-HU" sz="8000">
                <a:solidFill>
                  <a:schemeClr val="bg1"/>
                </a:solidFill>
              </a:rPr>
              <a:t>Behavior osztály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4A756BF-F2A5-11BA-D08B-BBE2E5E51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hu-HU" sz="2000" dirty="0">
                <a:solidFill>
                  <a:schemeClr val="bg1"/>
                </a:solidFill>
              </a:rPr>
              <a:t>A </a:t>
            </a:r>
            <a:r>
              <a:rPr lang="hu-HU" sz="2000" dirty="0" err="1">
                <a:solidFill>
                  <a:schemeClr val="bg1"/>
                </a:solidFill>
              </a:rPr>
              <a:t>Behavior</a:t>
            </a:r>
            <a:r>
              <a:rPr lang="hu-HU" sz="2000" dirty="0">
                <a:solidFill>
                  <a:schemeClr val="bg1"/>
                </a:solidFill>
              </a:rPr>
              <a:t> osztályban implementált viselkedési függvények lehetővé teszik az </a:t>
            </a:r>
            <a:r>
              <a:rPr lang="hu-HU" sz="2000" dirty="0" err="1">
                <a:solidFill>
                  <a:schemeClr val="bg1"/>
                </a:solidFill>
              </a:rPr>
              <a:t>Amoebotok</a:t>
            </a:r>
            <a:r>
              <a:rPr lang="hu-HU" sz="2000" dirty="0">
                <a:solidFill>
                  <a:schemeClr val="bg1"/>
                </a:solidFill>
              </a:rPr>
              <a:t> számára, hogy különböző stratégiák mentén mozogjanak a rácson:</a:t>
            </a:r>
          </a:p>
          <a:p>
            <a:r>
              <a:rPr lang="hu-HU" sz="2000" dirty="0">
                <a:solidFill>
                  <a:schemeClr val="bg1"/>
                </a:solidFill>
              </a:rPr>
              <a:t>Véletlenszerűen (</a:t>
            </a:r>
            <a:r>
              <a:rPr lang="hu-HU" sz="2000" dirty="0" err="1">
                <a:solidFill>
                  <a:schemeClr val="bg1"/>
                </a:solidFill>
              </a:rPr>
              <a:t>random_wander</a:t>
            </a:r>
            <a:r>
              <a:rPr lang="hu-HU" sz="2000" dirty="0">
                <a:solidFill>
                  <a:schemeClr val="bg1"/>
                </a:solidFill>
              </a:rPr>
              <a:t>), a rács középpontja felé (</a:t>
            </a:r>
            <a:r>
              <a:rPr lang="hu-HU" sz="2000" dirty="0" err="1">
                <a:solidFill>
                  <a:schemeClr val="bg1"/>
                </a:solidFill>
              </a:rPr>
              <a:t>center_seek_behavior</a:t>
            </a:r>
            <a:r>
              <a:rPr lang="hu-HU" sz="2000" dirty="0">
                <a:solidFill>
                  <a:schemeClr val="bg1"/>
                </a:solidFill>
              </a:rPr>
              <a:t>), vagy ciklikusan változó irányban, Cikkcakkos mintázatban (</a:t>
            </a:r>
            <a:r>
              <a:rPr lang="hu-HU" sz="2000" dirty="0" err="1">
                <a:solidFill>
                  <a:schemeClr val="bg1"/>
                </a:solidFill>
              </a:rPr>
              <a:t>zigzag_behavior</a:t>
            </a:r>
            <a:r>
              <a:rPr lang="hu-HU" sz="2000" dirty="0">
                <a:solidFill>
                  <a:schemeClr val="bg1"/>
                </a:solidFill>
              </a:rPr>
              <a:t>). </a:t>
            </a:r>
          </a:p>
          <a:p>
            <a:r>
              <a:rPr lang="hu-HU" sz="2000" dirty="0">
                <a:solidFill>
                  <a:schemeClr val="bg1"/>
                </a:solidFill>
              </a:rPr>
              <a:t>Ezek a funkciók dinamikusan alkalmazhatók az </a:t>
            </a:r>
            <a:r>
              <a:rPr lang="hu-HU" sz="2000" dirty="0" err="1">
                <a:solidFill>
                  <a:schemeClr val="bg1"/>
                </a:solidFill>
              </a:rPr>
              <a:t>Amoebotokra</a:t>
            </a:r>
            <a:r>
              <a:rPr lang="hu-HU" sz="2000" dirty="0">
                <a:solidFill>
                  <a:schemeClr val="bg1"/>
                </a:solidFill>
              </a:rPr>
              <a:t>, mivel az </a:t>
            </a:r>
            <a:r>
              <a:rPr lang="hu-HU" sz="2000" dirty="0" err="1">
                <a:solidFill>
                  <a:schemeClr val="bg1"/>
                </a:solidFill>
              </a:rPr>
              <a:t>intelligent_behavior</a:t>
            </a:r>
            <a:r>
              <a:rPr lang="hu-HU" sz="2000" dirty="0">
                <a:solidFill>
                  <a:schemeClr val="bg1"/>
                </a:solidFill>
              </a:rPr>
              <a:t> típushoz tetszőleges viselkedési függvény rendelhető hozzá, amely befolyásolja az </a:t>
            </a:r>
            <a:r>
              <a:rPr lang="hu-HU" sz="2000" dirty="0" err="1">
                <a:solidFill>
                  <a:schemeClr val="bg1"/>
                </a:solidFill>
              </a:rPr>
              <a:t>Amoebot</a:t>
            </a:r>
            <a:r>
              <a:rPr lang="hu-HU" sz="2000" dirty="0">
                <a:solidFill>
                  <a:schemeClr val="bg1"/>
                </a:solidFill>
              </a:rPr>
              <a:t> célpozíció-választását.</a:t>
            </a:r>
          </a:p>
        </p:txBody>
      </p:sp>
    </p:spTree>
    <p:extLst>
      <p:ext uri="{BB962C8B-B14F-4D97-AF65-F5344CB8AC3E}">
        <p14:creationId xmlns:p14="http://schemas.microsoft.com/office/powerpoint/2010/main" val="11777566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BECF2E-511D-6992-9FE4-B64EE5AD0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2D6E0F1-1413-0A94-73B6-690E52ECC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hu-HU" sz="5600">
                <a:solidFill>
                  <a:schemeClr val="bg1"/>
                </a:solidFill>
              </a:rPr>
              <a:t>amoebot.py</a:t>
            </a:r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B9BB393-E50A-5B99-2FE2-432AC5886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62584"/>
            <a:ext cx="5008901" cy="4571972"/>
          </a:xfrm>
        </p:spPr>
        <p:txBody>
          <a:bodyPr anchor="ctr">
            <a:normAutofit/>
          </a:bodyPr>
          <a:lstStyle/>
          <a:p>
            <a:r>
              <a:rPr lang="hu-HU" sz="1400" dirty="0">
                <a:solidFill>
                  <a:schemeClr val="bg1"/>
                </a:solidFill>
              </a:rPr>
              <a:t>Ez a fájl egy </a:t>
            </a:r>
            <a:r>
              <a:rPr lang="hu-HU" sz="1400" dirty="0" err="1">
                <a:solidFill>
                  <a:schemeClr val="bg1"/>
                </a:solidFill>
              </a:rPr>
              <a:t>Amoebot</a:t>
            </a:r>
            <a:r>
              <a:rPr lang="hu-HU" sz="1400" dirty="0">
                <a:solidFill>
                  <a:schemeClr val="bg1"/>
                </a:solidFill>
              </a:rPr>
              <a:t> nevű osztályt definiál, amely egy dinamikusan mozgó és interaktív </a:t>
            </a:r>
            <a:r>
              <a:rPr lang="hu-HU" sz="1400" dirty="0" err="1">
                <a:solidFill>
                  <a:schemeClr val="bg1"/>
                </a:solidFill>
              </a:rPr>
              <a:t>Amoebotot</a:t>
            </a:r>
            <a:r>
              <a:rPr lang="hu-HU" sz="1400" dirty="0">
                <a:solidFill>
                  <a:schemeClr val="bg1"/>
                </a:solidFill>
              </a:rPr>
              <a:t> reprezentál egy háromszög alapú térképen. </a:t>
            </a:r>
          </a:p>
          <a:p>
            <a:r>
              <a:rPr lang="hu-HU" sz="1400" dirty="0">
                <a:solidFill>
                  <a:schemeClr val="bg1"/>
                </a:solidFill>
              </a:rPr>
              <a:t>Az </a:t>
            </a:r>
            <a:r>
              <a:rPr lang="hu-HU" sz="1400" dirty="0" err="1">
                <a:solidFill>
                  <a:schemeClr val="bg1"/>
                </a:solidFill>
              </a:rPr>
              <a:t>Amoebot</a:t>
            </a:r>
            <a:r>
              <a:rPr lang="hu-HU" sz="1400" dirty="0">
                <a:solidFill>
                  <a:schemeClr val="bg1"/>
                </a:solidFill>
              </a:rPr>
              <a:t> rendelkezik különféle állapotokkal, mint például inaktív, passzív, aktív és egyszeri lépést végrehajtó, melyek befolyásolják a viselkedését és mozgását. </a:t>
            </a:r>
          </a:p>
          <a:p>
            <a:r>
              <a:rPr lang="hu-HU" sz="1400" dirty="0">
                <a:solidFill>
                  <a:schemeClr val="bg1"/>
                </a:solidFill>
              </a:rPr>
              <a:t>Az </a:t>
            </a:r>
            <a:r>
              <a:rPr lang="hu-HU" sz="1400" dirty="0" err="1">
                <a:solidFill>
                  <a:schemeClr val="bg1"/>
                </a:solidFill>
              </a:rPr>
              <a:t>Amoebotok</a:t>
            </a:r>
            <a:r>
              <a:rPr lang="hu-HU" sz="1400" dirty="0">
                <a:solidFill>
                  <a:schemeClr val="bg1"/>
                </a:solidFill>
              </a:rPr>
              <a:t> többféle viselkedéstípus szerint képesek mozogni: véletlenszerűen, egy meghatározott irányba, vagy intelligens viselkedést alkalmazva, amit az általunk definiált függvények határoznak meg. </a:t>
            </a:r>
          </a:p>
          <a:p>
            <a:r>
              <a:rPr lang="hu-HU" sz="1400" dirty="0">
                <a:solidFill>
                  <a:schemeClr val="bg1"/>
                </a:solidFill>
              </a:rPr>
              <a:t>Az </a:t>
            </a:r>
            <a:r>
              <a:rPr lang="hu-HU" sz="1400" dirty="0" err="1">
                <a:solidFill>
                  <a:schemeClr val="bg1"/>
                </a:solidFill>
              </a:rPr>
              <a:t>Amoebotok</a:t>
            </a:r>
            <a:r>
              <a:rPr lang="hu-HU" sz="1400" dirty="0">
                <a:solidFill>
                  <a:schemeClr val="bg1"/>
                </a:solidFill>
              </a:rPr>
              <a:t> képesek kapcsolódni egymáshoz, így szinkronizálhatják a mozgásukat, és közösen képesek terjeszkedni, illetve összehúzódni a térképen, miközben a haladásukat egy fázis- és állapotkezelő rendszer követi. </a:t>
            </a:r>
          </a:p>
          <a:p>
            <a:r>
              <a:rPr lang="hu-HU" sz="1400" dirty="0">
                <a:solidFill>
                  <a:schemeClr val="bg1"/>
                </a:solidFill>
              </a:rPr>
              <a:t>A kód az </a:t>
            </a:r>
            <a:r>
              <a:rPr lang="hu-HU" sz="1400" dirty="0" err="1">
                <a:solidFill>
                  <a:schemeClr val="bg1"/>
                </a:solidFill>
              </a:rPr>
              <a:t>Amoebotok</a:t>
            </a:r>
            <a:r>
              <a:rPr lang="hu-HU" sz="1400" dirty="0">
                <a:solidFill>
                  <a:schemeClr val="bg1"/>
                </a:solidFill>
              </a:rPr>
              <a:t> grafikus ábrázolására is alkalmas, ahol különböző vizuális állapotokat (pl. terjeszkedés és összehúzódás) jelenít meg, és lehetőséget biztosít az </a:t>
            </a:r>
            <a:r>
              <a:rPr lang="hu-HU" sz="1400" dirty="0" err="1">
                <a:solidFill>
                  <a:schemeClr val="bg1"/>
                </a:solidFill>
              </a:rPr>
              <a:t>Amoebot</a:t>
            </a:r>
            <a:r>
              <a:rPr lang="hu-HU" sz="1400">
                <a:solidFill>
                  <a:schemeClr val="bg1"/>
                </a:solidFill>
              </a:rPr>
              <a:t> "</a:t>
            </a:r>
            <a:r>
              <a:rPr lang="hu-HU" sz="1400" dirty="0">
                <a:solidFill>
                  <a:schemeClr val="bg1"/>
                </a:solidFill>
              </a:rPr>
              <a:t>szemének" megjelenítésére is a mozgás során.</a:t>
            </a:r>
          </a:p>
          <a:p>
            <a:endParaRPr lang="hu-HU" sz="1400" dirty="0">
              <a:solidFill>
                <a:schemeClr val="bg1"/>
              </a:solidFill>
            </a:endParaRPr>
          </a:p>
          <a:p>
            <a:endParaRPr lang="hu-H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8237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AE4987-B293-B8CE-C53F-15D10BA8C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CA53548-038A-B933-4F1D-7C2B0BDD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hu-HU" sz="5000">
                <a:solidFill>
                  <a:schemeClr val="bg1"/>
                </a:solidFill>
              </a:rPr>
              <a:t>simulation.py</a:t>
            </a: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869EEDC-F5CA-484B-FA4C-4858678B9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hu-HU" sz="1600">
                <a:solidFill>
                  <a:schemeClr val="bg1"/>
                </a:solidFill>
              </a:rPr>
              <a:t>Ez a fájl egy *Simulation* osztályt valósít meg, amely egy grafikus szimulációt irányít a Pygame könyvtár segítségével, és kezeli az ablak, a térkép, a viselkedő Amoebotok ,valamint a különböző jelenetek váltását. </a:t>
            </a:r>
          </a:p>
          <a:p>
            <a:r>
              <a:rPr lang="hu-HU" sz="1600">
                <a:solidFill>
                  <a:schemeClr val="bg1"/>
                </a:solidFill>
              </a:rPr>
              <a:t>A szimuláció inicializálása során beállítjuk az ablak méretét és ikonját, létrehozzuk a térképet és az alapvető grafikai elemeket, majd a menü és beállítások jelenetei mellett lehetővé tesszük az Amoebotok és parancsolt robotok működését. </a:t>
            </a:r>
          </a:p>
          <a:p>
            <a:r>
              <a:rPr lang="hu-HU" sz="1600">
                <a:solidFill>
                  <a:schemeClr val="bg1"/>
                </a:solidFill>
              </a:rPr>
              <a:t>A program a fő ciklusban folyamatosan frissíti az eseményeket, kezeli a különböző felhasználói interakciókat (például a menü gombnyomásokat), frissíti és rajzolja az ágensek állapotát a képernyőre, valamint megjeleníti a rácsot és a háttérszínt. </a:t>
            </a:r>
          </a:p>
          <a:p>
            <a:r>
              <a:rPr lang="hu-HU" sz="1600">
                <a:solidFill>
                  <a:schemeClr val="bg1"/>
                </a:solidFill>
              </a:rPr>
              <a:t>A szimuláció minden egyes képkocka során a megadott FPS érték szerint frissíti a képernyőt és a robotokat, miközben biztosítja a megfelelő jelenetkezelést is.</a:t>
            </a:r>
          </a:p>
        </p:txBody>
      </p:sp>
    </p:spTree>
    <p:extLst>
      <p:ext uri="{BB962C8B-B14F-4D97-AF65-F5344CB8AC3E}">
        <p14:creationId xmlns:p14="http://schemas.microsoft.com/office/powerpoint/2010/main" val="7598732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4CAC40-0F1F-DE28-C016-5157EE09F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 104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E13BF04-F557-136B-CDAF-5C376EEF6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hu-HU" sz="8000">
                <a:solidFill>
                  <a:schemeClr val="bg1"/>
                </a:solidFill>
              </a:rPr>
              <a:t>scene.py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49B365-4E36-874E-1A89-053AC5A23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hu-HU" sz="1700" dirty="0">
                <a:solidFill>
                  <a:schemeClr val="bg1"/>
                </a:solidFill>
              </a:rPr>
              <a:t>Ez a kód egy </a:t>
            </a:r>
            <a:r>
              <a:rPr lang="hu-HU" sz="1700" dirty="0" err="1">
                <a:solidFill>
                  <a:schemeClr val="bg1"/>
                </a:solidFill>
              </a:rPr>
              <a:t>Scene</a:t>
            </a:r>
            <a:r>
              <a:rPr lang="hu-HU" sz="1700" dirty="0">
                <a:solidFill>
                  <a:schemeClr val="bg1"/>
                </a:solidFill>
              </a:rPr>
              <a:t> osztályt valósít meg, amely különböző jelenetek kezelését végzi el egy szimulációban, lehetővé téve a felhasználó számára, hogy válasszon a különböző szcenáriók között, például véletlenszerű eloszlású mozgó </a:t>
            </a:r>
            <a:r>
              <a:rPr lang="hu-HU" sz="1700" dirty="0" err="1">
                <a:solidFill>
                  <a:schemeClr val="bg1"/>
                </a:solidFill>
              </a:rPr>
              <a:t>amőbák,összekapcsolt</a:t>
            </a:r>
            <a:r>
              <a:rPr lang="hu-HU" sz="1700" dirty="0">
                <a:solidFill>
                  <a:schemeClr val="bg1"/>
                </a:solidFill>
              </a:rPr>
              <a:t> mozgások vagy a középpont keresése.</a:t>
            </a:r>
          </a:p>
          <a:p>
            <a:r>
              <a:rPr lang="hu-HU" sz="1700" dirty="0">
                <a:solidFill>
                  <a:schemeClr val="bg1"/>
                </a:solidFill>
              </a:rPr>
              <a:t>A </a:t>
            </a:r>
            <a:r>
              <a:rPr lang="hu-HU" sz="1700" dirty="0" err="1">
                <a:solidFill>
                  <a:schemeClr val="bg1"/>
                </a:solidFill>
              </a:rPr>
              <a:t>create_meta_modul</a:t>
            </a:r>
            <a:r>
              <a:rPr lang="hu-HU" sz="1700" dirty="0">
                <a:solidFill>
                  <a:schemeClr val="bg1"/>
                </a:solidFill>
              </a:rPr>
              <a:t> metódus létrehoz egy összekapcsolt </a:t>
            </a:r>
            <a:r>
              <a:rPr lang="hu-HU" sz="1700" dirty="0" err="1">
                <a:solidFill>
                  <a:schemeClr val="bg1"/>
                </a:solidFill>
              </a:rPr>
              <a:t>NxM</a:t>
            </a:r>
            <a:r>
              <a:rPr lang="hu-HU" sz="1700" dirty="0">
                <a:solidFill>
                  <a:schemeClr val="bg1"/>
                </a:solidFill>
              </a:rPr>
              <a:t>-es </a:t>
            </a:r>
            <a:r>
              <a:rPr lang="hu-HU" sz="1700" dirty="0" err="1">
                <a:solidFill>
                  <a:schemeClr val="bg1"/>
                </a:solidFill>
              </a:rPr>
              <a:t>amőbotblokkot</a:t>
            </a:r>
            <a:r>
              <a:rPr lang="hu-HU" sz="1700" dirty="0">
                <a:solidFill>
                  <a:schemeClr val="bg1"/>
                </a:solidFill>
              </a:rPr>
              <a:t> a megadott </a:t>
            </a:r>
            <a:r>
              <a:rPr lang="hu-HU" sz="1700" dirty="0" err="1">
                <a:solidFill>
                  <a:schemeClr val="bg1"/>
                </a:solidFill>
              </a:rPr>
              <a:t>kezdőpozíciótól.Minden</a:t>
            </a:r>
            <a:r>
              <a:rPr lang="hu-HU" sz="1700" dirty="0">
                <a:solidFill>
                  <a:schemeClr val="bg1"/>
                </a:solidFill>
              </a:rPr>
              <a:t> botot hozzáad a szimulációhoz, PASSIVE állapotra állít, és a megadott színt kapja.</a:t>
            </a:r>
          </a:p>
          <a:p>
            <a:r>
              <a:rPr lang="hu-HU" sz="1700" dirty="0">
                <a:solidFill>
                  <a:schemeClr val="bg1"/>
                </a:solidFill>
              </a:rPr>
              <a:t>A </a:t>
            </a:r>
            <a:r>
              <a:rPr lang="hu-HU" sz="1700" dirty="0" err="1">
                <a:solidFill>
                  <a:schemeClr val="bg1"/>
                </a:solidFill>
              </a:rPr>
              <a:t>create_random_moving_amoebots</a:t>
            </a:r>
            <a:r>
              <a:rPr lang="hu-HU" sz="1700" dirty="0">
                <a:solidFill>
                  <a:schemeClr val="bg1"/>
                </a:solidFill>
              </a:rPr>
              <a:t> metódus véletlenszerűen létrehoz X darab mozgó </a:t>
            </a:r>
            <a:r>
              <a:rPr lang="hu-HU" sz="1700" dirty="0" err="1">
                <a:solidFill>
                  <a:schemeClr val="bg1"/>
                </a:solidFill>
              </a:rPr>
              <a:t>amőbotot</a:t>
            </a:r>
            <a:r>
              <a:rPr lang="hu-HU" sz="1700" dirty="0">
                <a:solidFill>
                  <a:schemeClr val="bg1"/>
                </a:solidFill>
              </a:rPr>
              <a:t> a megadott koordináta-</a:t>
            </a:r>
            <a:r>
              <a:rPr lang="hu-HU" sz="1700" dirty="0" err="1">
                <a:solidFill>
                  <a:schemeClr val="bg1"/>
                </a:solidFill>
              </a:rPr>
              <a:t>tartományban.Minden</a:t>
            </a:r>
            <a:r>
              <a:rPr lang="hu-HU" sz="1700" dirty="0">
                <a:solidFill>
                  <a:schemeClr val="bg1"/>
                </a:solidFill>
              </a:rPr>
              <a:t> bot ACTIVE állapotot és RANDOM viselkedést kap, véletlen kezdőirányból indulva.</a:t>
            </a:r>
          </a:p>
        </p:txBody>
      </p:sp>
    </p:spTree>
    <p:extLst>
      <p:ext uri="{BB962C8B-B14F-4D97-AF65-F5344CB8AC3E}">
        <p14:creationId xmlns:p14="http://schemas.microsoft.com/office/powerpoint/2010/main" val="15698219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F68D14-BF82-F357-7636-B30530A35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Rectangle 3095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3B835BE0-7722-366F-313E-F6446C885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12FB3B6-7175-B918-A53D-87FD0A344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Bevezetés és Célok </a:t>
            </a:r>
            <a:endParaRPr lang="hu-HU">
              <a:solidFill>
                <a:srgbClr val="FFFFFF"/>
              </a:solidFill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694BF17A-5E68-955D-952A-FBA6EA1C1D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30620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21698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8A1483-0A35-E110-1C26-DCD385AA8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6DA2C8E-D010-2B26-F6A7-AD5B066FA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hu-HU" sz="5000">
                <a:solidFill>
                  <a:schemeClr val="bg1"/>
                </a:solidFill>
              </a:rPr>
              <a:t>A demonstrátor program célja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82FBFAF-3C1D-A44C-2CA1-E76A98D5E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hu-HU" sz="2000" dirty="0">
                <a:solidFill>
                  <a:schemeClr val="bg1"/>
                </a:solidFill>
              </a:rPr>
              <a:t>A program célja, hogy vizualizálja az </a:t>
            </a:r>
            <a:r>
              <a:rPr lang="hu-HU" sz="2000" dirty="0" err="1">
                <a:solidFill>
                  <a:schemeClr val="bg1"/>
                </a:solidFill>
              </a:rPr>
              <a:t>Amoebotok</a:t>
            </a:r>
            <a:r>
              <a:rPr lang="hu-HU" sz="2000" dirty="0">
                <a:solidFill>
                  <a:schemeClr val="bg1"/>
                </a:solidFill>
              </a:rPr>
              <a:t> egyszerű és összetett mozgását, lehetővé téve a különböző viselkedési módok és mozgásformák megjelenítését. A kódot úgy terveztük, hogy rugalmasan bővíthető és könnyen módosítható legyen, így egyszerűsítve a mérések és kísérletek végrehajtását. A különböző szcenáriók és beállítások könnyen hozzáadhatók, biztosítva, hogy a szimulációk a lehető legnagyobb flexibilitással és hatékonysággal végezhetők el.</a:t>
            </a:r>
          </a:p>
        </p:txBody>
      </p:sp>
    </p:spTree>
    <p:extLst>
      <p:ext uri="{BB962C8B-B14F-4D97-AF65-F5344CB8AC3E}">
        <p14:creationId xmlns:p14="http://schemas.microsoft.com/office/powerpoint/2010/main" val="36139532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képernyőkép, tér, Univerzum, Világűr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0560EC14-FA87-AB77-39A6-4A2F930FE7A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B16FF3E-1CC9-69C5-EFF4-D462A59B7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b="0" i="0" u="none" strike="noStrike" dirty="0" err="1">
                <a:ln w="22225">
                  <a:solidFill>
                    <a:schemeClr val="tx1"/>
                  </a:solidFill>
                  <a:miter lim="800000"/>
                </a:ln>
                <a:noFill/>
                <a:effectLst/>
              </a:rPr>
              <a:t>Köszönjük</a:t>
            </a:r>
            <a:r>
              <a:rPr lang="en-US" sz="11500" b="0" i="0" u="none" strike="noStrike" dirty="0">
                <a:ln w="22225">
                  <a:solidFill>
                    <a:schemeClr val="tx1"/>
                  </a:solidFill>
                  <a:miter lim="800000"/>
                </a:ln>
                <a:noFill/>
                <a:effectLst/>
              </a:rPr>
              <a:t> a </a:t>
            </a:r>
            <a:r>
              <a:rPr lang="en-US" sz="11500" b="0" i="0" u="none" strike="noStrike" dirty="0" err="1">
                <a:ln w="22225">
                  <a:solidFill>
                    <a:schemeClr val="tx1"/>
                  </a:solidFill>
                  <a:miter lim="800000"/>
                </a:ln>
                <a:noFill/>
                <a:effectLst/>
              </a:rPr>
              <a:t>figyelmet</a:t>
            </a:r>
            <a:r>
              <a:rPr lang="en-US" sz="11500" b="0" i="0" u="none" strike="noStrike" dirty="0">
                <a:ln w="22225">
                  <a:solidFill>
                    <a:schemeClr val="tx1"/>
                  </a:solidFill>
                  <a:miter lim="800000"/>
                </a:ln>
                <a:noFill/>
                <a:effectLst/>
              </a:rPr>
              <a:t>!</a:t>
            </a:r>
            <a:endParaRPr lang="en-US" sz="11500" dirty="0">
              <a:ln w="22225">
                <a:solidFill>
                  <a:schemeClr val="tx1"/>
                </a:solidFill>
                <a:miter lim="800000"/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30168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AAB92F-28EA-FC94-348F-DE653AFA6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0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189206ED-69DF-D963-6E1D-57DFCA64E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8C5F7CA-54C9-A22B-C51C-6DA49C25A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Az Amoebot Modell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4131" name="Arc 412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EBA08BBD-FB42-AE91-0AEE-B45859C7C4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4467738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57471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11362F-60A7-7E1E-D665-09B34DB04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0" name="!!Rectangle">
            <a:extLst>
              <a:ext uri="{FF2B5EF4-FFF2-40B4-BE49-F238E27FC236}">
                <a16:creationId xmlns:a16="http://schemas.microsoft.com/office/drawing/2014/main" id="{054AFB32-A0EF-9809-FAAA-B04DC9E0E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E889377E-080D-FE4E-445B-E7B1D0D7E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E9D359D-8FD3-39EC-C729-0A7A7A3E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Az Amoebot Modell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4131" name="Arc 4127">
            <a:extLst>
              <a:ext uri="{FF2B5EF4-FFF2-40B4-BE49-F238E27FC236}">
                <a16:creationId xmlns:a16="http://schemas.microsoft.com/office/drawing/2014/main" id="{943FEEE5-735D-7532-C844-30AC0FCF6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A7E4FAA1-E28C-B8DF-C4FF-90018032100A}"/>
              </a:ext>
            </a:extLst>
          </p:cNvPr>
          <p:cNvSpPr/>
          <p:nvPr/>
        </p:nvSpPr>
        <p:spPr>
          <a:xfrm>
            <a:off x="4317558" y="739471"/>
            <a:ext cx="7120058" cy="5437492"/>
          </a:xfrm>
          <a:prstGeom prst="rect">
            <a:avLst/>
          </a:prstGeom>
          <a:solidFill>
            <a:schemeClr val="lt1">
              <a:alpha val="62000"/>
            </a:schemeClr>
          </a:solidFill>
          <a:ln w="25400">
            <a:solidFill>
              <a:srgbClr val="15608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341BBBE-6950-BEA7-3FE9-B0AC4CBD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225" y="1133475"/>
            <a:ext cx="5410200" cy="4591050"/>
          </a:xfrm>
          <a:prstGeom prst="rect">
            <a:avLst/>
          </a:prstGeom>
          <a:noFill/>
          <a:ln w="25400">
            <a:solidFill>
              <a:srgbClr val="15608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5710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0003C1-E8B5-3252-5B82-CF0C9F195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0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2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C4132B75-6FA1-A8D7-6A87-B0000DA92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4420A13-9000-F9D2-B781-0C38AF6C0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Az Amoebot Modell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5152" name="Arc 515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FA02E014-FA67-485E-C61F-583B521159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1762517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425281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B9DA39-D405-1CCD-B291-7A8DAB255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2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F1E86553-70BB-74DA-B313-697ACB4E3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7F64B27-F3A3-BBBE-1598-955D108A6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Csatlakozott Mozgások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7184" name="Arc 718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292792E9-CE19-330A-863E-F8BB4AC91F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4172034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05028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F08E5-CFD0-2F58-C79D-60CEA0D1C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DD058891-D500-7E9E-B21C-4A35097689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35D3BD1-73FC-A24F-CE94-E323AF695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 dirty="0">
                <a:solidFill>
                  <a:srgbClr val="FFFFFF"/>
                </a:solidFill>
                <a:effectLst/>
                <a:latin typeface="-webkit-standard"/>
              </a:rPr>
              <a:t>Kiterjesztett modell</a:t>
            </a:r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AE1B7D04-CAEE-F400-EF07-84FDB22CCB74}"/>
              </a:ext>
            </a:extLst>
          </p:cNvPr>
          <p:cNvGrpSpPr/>
          <p:nvPr/>
        </p:nvGrpSpPr>
        <p:grpSpPr>
          <a:xfrm>
            <a:off x="4317558" y="739471"/>
            <a:ext cx="7120058" cy="5437492"/>
            <a:chOff x="4317558" y="739471"/>
            <a:chExt cx="7120058" cy="5437492"/>
          </a:xfrm>
        </p:grpSpPr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15E7C1DD-A764-45A7-711A-AF7E3F243886}"/>
                </a:ext>
              </a:extLst>
            </p:cNvPr>
            <p:cNvSpPr/>
            <p:nvPr/>
          </p:nvSpPr>
          <p:spPr>
            <a:xfrm>
              <a:off x="4317558" y="739471"/>
              <a:ext cx="7120058" cy="5437492"/>
            </a:xfrm>
            <a:prstGeom prst="rect">
              <a:avLst/>
            </a:prstGeom>
            <a:solidFill>
              <a:schemeClr val="lt1">
                <a:alpha val="62000"/>
              </a:schemeClr>
            </a:solidFill>
            <a:ln w="25400">
              <a:solidFill>
                <a:srgbClr val="15608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AB0BB58-435A-8B82-02C5-D1B76FA9C5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2633" y="969701"/>
              <a:ext cx="3981450" cy="1200150"/>
            </a:xfrm>
            <a:prstGeom prst="rect">
              <a:avLst/>
            </a:prstGeom>
            <a:noFill/>
            <a:ln w="25400">
              <a:solidFill>
                <a:srgbClr val="156082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>
              <a:extLst>
                <a:ext uri="{FF2B5EF4-FFF2-40B4-BE49-F238E27FC236}">
                  <a16:creationId xmlns:a16="http://schemas.microsoft.com/office/drawing/2014/main" id="{3D233820-7299-EB73-1ED2-A211D08C07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2633" y="2719164"/>
              <a:ext cx="3981450" cy="1190625"/>
            </a:xfrm>
            <a:prstGeom prst="rect">
              <a:avLst/>
            </a:prstGeom>
            <a:noFill/>
            <a:ln w="25400">
              <a:solidFill>
                <a:srgbClr val="156082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1EBAD7E4-52CB-05FD-7A60-682E05D804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2633" y="4284078"/>
              <a:ext cx="3981450" cy="1485900"/>
            </a:xfrm>
            <a:prstGeom prst="rect">
              <a:avLst/>
            </a:prstGeom>
            <a:noFill/>
            <a:ln w="25400">
              <a:solidFill>
                <a:srgbClr val="156082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812440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EF505B-A575-C368-9830-B908E9303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6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194" name="Picture 2" descr="A futuristic visualization of an Amoebot model: a network of small, programmable nano-robots arranged in a triangular grid. Some of the robots are expanding and contracting, while others are forming larger structures by pushing and pulling each other. The background has a high-tech, sci-fi atmosphere with a glowing blue and green cybernetic aesthetic. The scene conveys movement and transformation, highlighting reconfiguration and locomotion.">
            <a:extLst>
              <a:ext uri="{FF2B5EF4-FFF2-40B4-BE49-F238E27FC236}">
                <a16:creationId xmlns:a16="http://schemas.microsoft.com/office/drawing/2014/main" id="{BB41D2A8-03DA-9633-2E36-778D34B57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" b="684"/>
          <a:stretch/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14351EF-834D-C50E-05B9-2A4911277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hu-HU" b="0" i="0" u="none" strike="noStrike">
                <a:solidFill>
                  <a:srgbClr val="FFFFFF"/>
                </a:solidFill>
                <a:effectLst/>
                <a:latin typeface="-webkit-standard"/>
              </a:rPr>
              <a:t>Csatlakozott Mozgások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8208" name="Arc 820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F09B1393-C933-2782-8A1A-4380AC42C2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3258059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328884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1097</TotalTime>
  <Words>1295</Words>
  <Application>Microsoft Office PowerPoint</Application>
  <PresentationFormat>Szélesvásznú</PresentationFormat>
  <Paragraphs>94</Paragraphs>
  <Slides>31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31</vt:i4>
      </vt:variant>
    </vt:vector>
  </HeadingPairs>
  <TitlesOfParts>
    <vt:vector size="37" baseType="lpstr">
      <vt:lpstr>Aptos</vt:lpstr>
      <vt:lpstr>Aptos Display</vt:lpstr>
      <vt:lpstr>Arial</vt:lpstr>
      <vt:lpstr>Calibri</vt:lpstr>
      <vt:lpstr>-webkit-standard</vt:lpstr>
      <vt:lpstr>Office-téma</vt:lpstr>
      <vt:lpstr>Reconfiguration and Locomotion with Joint Movements in the Amoebot Model</vt:lpstr>
      <vt:lpstr>Bevezetés és Célok </vt:lpstr>
      <vt:lpstr>Bevezetés és Célok </vt:lpstr>
      <vt:lpstr>Az Amoebot Modell</vt:lpstr>
      <vt:lpstr>Az Amoebot Modell</vt:lpstr>
      <vt:lpstr>Az Amoebot Modell</vt:lpstr>
      <vt:lpstr>Csatlakozott Mozgások</vt:lpstr>
      <vt:lpstr>Kiterjesztett modell</vt:lpstr>
      <vt:lpstr>Csatlakozott Mozgások</vt:lpstr>
      <vt:lpstr>Meta-Modulok</vt:lpstr>
      <vt:lpstr>Meta-Modulok</vt:lpstr>
      <vt:lpstr>Meta-Modulok</vt:lpstr>
      <vt:lpstr>Meta-Modulok</vt:lpstr>
      <vt:lpstr>Mozgási primitívek </vt:lpstr>
      <vt:lpstr>Mozgás</vt:lpstr>
      <vt:lpstr>Gördülés</vt:lpstr>
      <vt:lpstr>Mozgás</vt:lpstr>
      <vt:lpstr>Kúszás</vt:lpstr>
      <vt:lpstr>Mozgás</vt:lpstr>
      <vt:lpstr>Járás </vt:lpstr>
      <vt:lpstr>Szállítás és Objektum Mozgatás</vt:lpstr>
      <vt:lpstr>Demonstrátor program</vt:lpstr>
      <vt:lpstr>A projekt felépítése</vt:lpstr>
      <vt:lpstr>triangle_map.py</vt:lpstr>
      <vt:lpstr>behaviors.py</vt:lpstr>
      <vt:lpstr>Behavior osztály</vt:lpstr>
      <vt:lpstr>amoebot.py</vt:lpstr>
      <vt:lpstr>simulation.py</vt:lpstr>
      <vt:lpstr>scene.py</vt:lpstr>
      <vt:lpstr>A demonstrátor program célja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Dávid Varga</dc:creator>
  <cp:lastModifiedBy>Lamelo2@sulid.hu</cp:lastModifiedBy>
  <cp:revision>44</cp:revision>
  <dcterms:created xsi:type="dcterms:W3CDTF">2025-03-04T17:38:30Z</dcterms:created>
  <dcterms:modified xsi:type="dcterms:W3CDTF">2025-05-06T15:08:07Z</dcterms:modified>
</cp:coreProperties>
</file>

<file path=docProps/thumbnail.jpeg>
</file>